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330" r:id="rId5"/>
    <p:sldId id="331" r:id="rId6"/>
    <p:sldId id="364" r:id="rId7"/>
    <p:sldId id="351" r:id="rId8"/>
    <p:sldId id="352" r:id="rId9"/>
    <p:sldId id="353" r:id="rId10"/>
    <p:sldId id="355" r:id="rId11"/>
    <p:sldId id="256" r:id="rId12"/>
    <p:sldId id="360" r:id="rId13"/>
    <p:sldId id="361" r:id="rId14"/>
    <p:sldId id="362" r:id="rId15"/>
    <p:sldId id="363" r:id="rId16"/>
    <p:sldId id="261" r:id="rId17"/>
    <p:sldId id="257" r:id="rId18"/>
    <p:sldId id="258" r:id="rId19"/>
    <p:sldId id="259" r:id="rId20"/>
    <p:sldId id="260" r:id="rId21"/>
    <p:sldId id="348" r:id="rId22"/>
    <p:sldId id="349" r:id="rId23"/>
    <p:sldId id="262" r:id="rId24"/>
    <p:sldId id="380" r:id="rId25"/>
    <p:sldId id="350" r:id="rId26"/>
    <p:sldId id="379" r:id="rId27"/>
    <p:sldId id="371" r:id="rId28"/>
    <p:sldId id="372" r:id="rId29"/>
    <p:sldId id="373" r:id="rId30"/>
    <p:sldId id="374" r:id="rId31"/>
    <p:sldId id="375" r:id="rId32"/>
    <p:sldId id="376" r:id="rId33"/>
    <p:sldId id="358" r:id="rId34"/>
    <p:sldId id="378" r:id="rId35"/>
    <p:sldId id="319" r:id="rId36"/>
    <p:sldId id="272" r:id="rId37"/>
    <p:sldId id="273" r:id="rId38"/>
    <p:sldId id="341" r:id="rId39"/>
    <p:sldId id="264" r:id="rId40"/>
    <p:sldId id="343" r:id="rId41"/>
    <p:sldId id="302" r:id="rId42"/>
    <p:sldId id="32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00D0"/>
    <a:srgbClr val="A7D9FF"/>
    <a:srgbClr val="000058"/>
    <a:srgbClr val="65BDFF"/>
    <a:srgbClr val="000046"/>
    <a:srgbClr val="94BEE4"/>
    <a:srgbClr val="79DCFF"/>
    <a:srgbClr val="9855CB"/>
    <a:srgbClr val="9E5ECE"/>
    <a:srgbClr val="79A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D5BA5-A6F0-B9D5-747C-36639E16BF67}" v="293" dt="2023-01-18T05:05:20.695"/>
    <p1510:client id="{A6CDE74F-D6F5-4B96-562B-EE62E8E33FE3}" v="10" dt="2023-01-18T13:25:25.859"/>
    <p1510:client id="{A92536F7-6BFE-A0B7-848D-5D214F3FBA84}" v="17" dt="2023-01-18T12:51:20.252"/>
    <p1510:client id="{F0671DC3-436A-FE93-CA16-192FE5D4C05E}" v="13" dt="2023-01-18T12:46:38.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827C84-50FF-F741-8542-EB4E492B8570}" type="doc">
      <dgm:prSet loTypeId="urn:microsoft.com/office/officeart/2005/8/layout/chevron1" loCatId="" qsTypeId="urn:microsoft.com/office/officeart/2005/8/quickstyle/simple4" qsCatId="simple" csTypeId="urn:microsoft.com/office/officeart/2005/8/colors/accent1_2" csCatId="accent1" phldr="1"/>
      <dgm:spPr/>
    </dgm:pt>
    <dgm:pt modelId="{89D915DB-C114-BA4C-85B2-30B52491AC31}">
      <dgm:prSet phldrT="[Text]" custT="1"/>
      <dgm:spPr>
        <a:solidFill>
          <a:srgbClr val="FFC000"/>
        </a:solidFill>
      </dgm:spPr>
      <dgm:t>
        <a:bodyPr/>
        <a:lstStyle/>
        <a:p>
          <a:r>
            <a:rPr lang="en-US" sz="2000" b="1">
              <a:solidFill>
                <a:schemeClr val="bg1"/>
              </a:solidFill>
              <a:effectLst>
                <a:outerShdw blurRad="38100" dist="76200" dir="2700000" algn="tl">
                  <a:srgbClr val="000000">
                    <a:alpha val="93000"/>
                  </a:srgbClr>
                </a:outerShdw>
              </a:effectLst>
            </a:rPr>
            <a:t>Big Data</a:t>
          </a:r>
          <a:endParaRPr lang="en-US" sz="2000" b="1">
            <a:effectLst>
              <a:outerShdw blurRad="38100" dist="76200" dir="2700000" algn="tl">
                <a:srgbClr val="000000">
                  <a:alpha val="93000"/>
                </a:srgbClr>
              </a:outerShdw>
            </a:effectLst>
          </a:endParaRPr>
        </a:p>
      </dgm:t>
    </dgm:pt>
    <dgm:pt modelId="{FAAEAC56-06B5-7C4D-9596-C850DFE998CF}" type="parTrans" cxnId="{B030EAEA-417D-B24F-A702-B7A10D154E5A}">
      <dgm:prSet/>
      <dgm:spPr/>
      <dgm:t>
        <a:bodyPr/>
        <a:lstStyle/>
        <a:p>
          <a:endParaRPr lang="en-US" sz="1800"/>
        </a:p>
      </dgm:t>
    </dgm:pt>
    <dgm:pt modelId="{328866D5-9CE2-8744-BD3D-D206DF1FE8FA}" type="sibTrans" cxnId="{B030EAEA-417D-B24F-A702-B7A10D154E5A}">
      <dgm:prSet/>
      <dgm:spPr/>
      <dgm:t>
        <a:bodyPr/>
        <a:lstStyle/>
        <a:p>
          <a:endParaRPr lang="en-US" sz="1800"/>
        </a:p>
      </dgm:t>
    </dgm:pt>
    <dgm:pt modelId="{EC777164-23DE-2146-ADC3-58A0B9CA6602}">
      <dgm:prSet phldrT="[Text]" custT="1"/>
      <dgm:spPr>
        <a:solidFill>
          <a:srgbClr val="FFC000"/>
        </a:solidFill>
      </dgm:spPr>
      <dgm:t>
        <a:bodyPr/>
        <a:lstStyle/>
        <a:p>
          <a:r>
            <a:rPr lang="en-US" sz="2000" b="1">
              <a:effectLst>
                <a:outerShdw blurRad="38100" dist="76200" dir="2700000" algn="tl">
                  <a:srgbClr val="000000">
                    <a:alpha val="93000"/>
                  </a:srgbClr>
                </a:outerShdw>
              </a:effectLst>
            </a:rPr>
            <a:t>Research</a:t>
          </a:r>
        </a:p>
      </dgm:t>
    </dgm:pt>
    <dgm:pt modelId="{CE48E58C-E013-6541-B50D-93AEAB6D55B2}" type="parTrans" cxnId="{972B732B-57CC-E847-80B8-2CCB3E2613EE}">
      <dgm:prSet/>
      <dgm:spPr/>
      <dgm:t>
        <a:bodyPr/>
        <a:lstStyle/>
        <a:p>
          <a:endParaRPr lang="en-US" sz="1800"/>
        </a:p>
      </dgm:t>
    </dgm:pt>
    <dgm:pt modelId="{631BEE85-5713-824E-929D-E40FA9737C92}" type="sibTrans" cxnId="{972B732B-57CC-E847-80B8-2CCB3E2613EE}">
      <dgm:prSet/>
      <dgm:spPr/>
      <dgm:t>
        <a:bodyPr/>
        <a:lstStyle/>
        <a:p>
          <a:endParaRPr lang="en-US" sz="1800"/>
        </a:p>
      </dgm:t>
    </dgm:pt>
    <dgm:pt modelId="{CFC41FFC-63E4-8840-AC4A-665DAEF81855}">
      <dgm:prSet phldrT="[Text]" custT="1"/>
      <dgm:spPr>
        <a:solidFill>
          <a:srgbClr val="FFC000"/>
        </a:solidFill>
      </dgm:spPr>
      <dgm:t>
        <a:bodyPr/>
        <a:lstStyle/>
        <a:p>
          <a:r>
            <a:rPr lang="en-US" sz="2000" b="1">
              <a:effectLst>
                <a:outerShdw blurRad="38100" dist="76200" dir="2700000" algn="tl">
                  <a:srgbClr val="000000">
                    <a:alpha val="93000"/>
                  </a:srgbClr>
                </a:outerShdw>
              </a:effectLst>
            </a:rPr>
            <a:t>Solutions</a:t>
          </a:r>
        </a:p>
      </dgm:t>
    </dgm:pt>
    <dgm:pt modelId="{0CEAC22F-4FDF-C746-9C8B-C99C8D725DE6}" type="parTrans" cxnId="{4CEC897D-1633-F04A-83B3-726F4AF76163}">
      <dgm:prSet/>
      <dgm:spPr/>
      <dgm:t>
        <a:bodyPr/>
        <a:lstStyle/>
        <a:p>
          <a:endParaRPr lang="en-US" sz="1800"/>
        </a:p>
      </dgm:t>
    </dgm:pt>
    <dgm:pt modelId="{46AEF2D7-E4C2-3B43-9B4D-F5453A257F11}" type="sibTrans" cxnId="{4CEC897D-1633-F04A-83B3-726F4AF76163}">
      <dgm:prSet/>
      <dgm:spPr/>
      <dgm:t>
        <a:bodyPr/>
        <a:lstStyle/>
        <a:p>
          <a:endParaRPr lang="en-US" sz="1800"/>
        </a:p>
      </dgm:t>
    </dgm:pt>
    <dgm:pt modelId="{997C6C3B-250A-5C45-AC9D-F2CA173D56E8}" type="pres">
      <dgm:prSet presAssocID="{87827C84-50FF-F741-8542-EB4E492B8570}" presName="Name0" presStyleCnt="0">
        <dgm:presLayoutVars>
          <dgm:dir/>
          <dgm:animLvl val="lvl"/>
          <dgm:resizeHandles val="exact"/>
        </dgm:presLayoutVars>
      </dgm:prSet>
      <dgm:spPr/>
    </dgm:pt>
    <dgm:pt modelId="{7DEBFAA0-BB67-0042-B06D-E15DB9104B62}" type="pres">
      <dgm:prSet presAssocID="{89D915DB-C114-BA4C-85B2-30B52491AC31}" presName="parTxOnly" presStyleLbl="node1" presStyleIdx="0" presStyleCnt="3">
        <dgm:presLayoutVars>
          <dgm:chMax val="0"/>
          <dgm:chPref val="0"/>
          <dgm:bulletEnabled val="1"/>
        </dgm:presLayoutVars>
      </dgm:prSet>
      <dgm:spPr/>
    </dgm:pt>
    <dgm:pt modelId="{55A0690C-FD5A-4D42-9B86-FABBE408A884}" type="pres">
      <dgm:prSet presAssocID="{328866D5-9CE2-8744-BD3D-D206DF1FE8FA}" presName="parTxOnlySpace" presStyleCnt="0"/>
      <dgm:spPr/>
    </dgm:pt>
    <dgm:pt modelId="{25FF112C-13B8-5E40-BC68-7EFCABB160DF}" type="pres">
      <dgm:prSet presAssocID="{EC777164-23DE-2146-ADC3-58A0B9CA6602}" presName="parTxOnly" presStyleLbl="node1" presStyleIdx="1" presStyleCnt="3">
        <dgm:presLayoutVars>
          <dgm:chMax val="0"/>
          <dgm:chPref val="0"/>
          <dgm:bulletEnabled val="1"/>
        </dgm:presLayoutVars>
      </dgm:prSet>
      <dgm:spPr/>
    </dgm:pt>
    <dgm:pt modelId="{08E4EFF4-B27B-7343-95D5-C8C0A7F3BC1F}" type="pres">
      <dgm:prSet presAssocID="{631BEE85-5713-824E-929D-E40FA9737C92}" presName="parTxOnlySpace" presStyleCnt="0"/>
      <dgm:spPr/>
    </dgm:pt>
    <dgm:pt modelId="{E1FBA033-AB2E-784F-80A7-29935D509431}" type="pres">
      <dgm:prSet presAssocID="{CFC41FFC-63E4-8840-AC4A-665DAEF81855}" presName="parTxOnly" presStyleLbl="node1" presStyleIdx="2" presStyleCnt="3">
        <dgm:presLayoutVars>
          <dgm:chMax val="0"/>
          <dgm:chPref val="0"/>
          <dgm:bulletEnabled val="1"/>
        </dgm:presLayoutVars>
      </dgm:prSet>
      <dgm:spPr/>
    </dgm:pt>
  </dgm:ptLst>
  <dgm:cxnLst>
    <dgm:cxn modelId="{972B732B-57CC-E847-80B8-2CCB3E2613EE}" srcId="{87827C84-50FF-F741-8542-EB4E492B8570}" destId="{EC777164-23DE-2146-ADC3-58A0B9CA6602}" srcOrd="1" destOrd="0" parTransId="{CE48E58C-E013-6541-B50D-93AEAB6D55B2}" sibTransId="{631BEE85-5713-824E-929D-E40FA9737C92}"/>
    <dgm:cxn modelId="{4CEC897D-1633-F04A-83B3-726F4AF76163}" srcId="{87827C84-50FF-F741-8542-EB4E492B8570}" destId="{CFC41FFC-63E4-8840-AC4A-665DAEF81855}" srcOrd="2" destOrd="0" parTransId="{0CEAC22F-4FDF-C746-9C8B-C99C8D725DE6}" sibTransId="{46AEF2D7-E4C2-3B43-9B4D-F5453A257F11}"/>
    <dgm:cxn modelId="{09AF7B8A-6027-BF43-A5A0-1FF1B70078E3}" type="presOf" srcId="{87827C84-50FF-F741-8542-EB4E492B8570}" destId="{997C6C3B-250A-5C45-AC9D-F2CA173D56E8}" srcOrd="0" destOrd="0" presId="urn:microsoft.com/office/officeart/2005/8/layout/chevron1"/>
    <dgm:cxn modelId="{33227EC1-039A-F042-BE12-400897C9CE57}" type="presOf" srcId="{EC777164-23DE-2146-ADC3-58A0B9CA6602}" destId="{25FF112C-13B8-5E40-BC68-7EFCABB160DF}" srcOrd="0" destOrd="0" presId="urn:microsoft.com/office/officeart/2005/8/layout/chevron1"/>
    <dgm:cxn modelId="{EFAFE5D3-E43B-834B-B2E1-185CE38C5C3F}" type="presOf" srcId="{CFC41FFC-63E4-8840-AC4A-665DAEF81855}" destId="{E1FBA033-AB2E-784F-80A7-29935D509431}" srcOrd="0" destOrd="0" presId="urn:microsoft.com/office/officeart/2005/8/layout/chevron1"/>
    <dgm:cxn modelId="{C290D6DE-0235-6946-8A1B-F45BB1650B38}" type="presOf" srcId="{89D915DB-C114-BA4C-85B2-30B52491AC31}" destId="{7DEBFAA0-BB67-0042-B06D-E15DB9104B62}" srcOrd="0" destOrd="0" presId="urn:microsoft.com/office/officeart/2005/8/layout/chevron1"/>
    <dgm:cxn modelId="{B030EAEA-417D-B24F-A702-B7A10D154E5A}" srcId="{87827C84-50FF-F741-8542-EB4E492B8570}" destId="{89D915DB-C114-BA4C-85B2-30B52491AC31}" srcOrd="0" destOrd="0" parTransId="{FAAEAC56-06B5-7C4D-9596-C850DFE998CF}" sibTransId="{328866D5-9CE2-8744-BD3D-D206DF1FE8FA}"/>
    <dgm:cxn modelId="{C2F49159-7CAF-2540-B190-CD66C937B6E0}" type="presParOf" srcId="{997C6C3B-250A-5C45-AC9D-F2CA173D56E8}" destId="{7DEBFAA0-BB67-0042-B06D-E15DB9104B62}" srcOrd="0" destOrd="0" presId="urn:microsoft.com/office/officeart/2005/8/layout/chevron1"/>
    <dgm:cxn modelId="{702ECC78-DF8A-A64C-9D97-7119A99A3FF6}" type="presParOf" srcId="{997C6C3B-250A-5C45-AC9D-F2CA173D56E8}" destId="{55A0690C-FD5A-4D42-9B86-FABBE408A884}" srcOrd="1" destOrd="0" presId="urn:microsoft.com/office/officeart/2005/8/layout/chevron1"/>
    <dgm:cxn modelId="{06F4E82C-D5BF-9940-8D7B-D5B05DDC8669}" type="presParOf" srcId="{997C6C3B-250A-5C45-AC9D-F2CA173D56E8}" destId="{25FF112C-13B8-5E40-BC68-7EFCABB160DF}" srcOrd="2" destOrd="0" presId="urn:microsoft.com/office/officeart/2005/8/layout/chevron1"/>
    <dgm:cxn modelId="{A5DD2422-0C4D-5545-ACA8-622473F6BDFF}" type="presParOf" srcId="{997C6C3B-250A-5C45-AC9D-F2CA173D56E8}" destId="{08E4EFF4-B27B-7343-95D5-C8C0A7F3BC1F}" srcOrd="3" destOrd="0" presId="urn:microsoft.com/office/officeart/2005/8/layout/chevron1"/>
    <dgm:cxn modelId="{B3D7DC2B-82BC-A748-804A-FA7FABF55B08}" type="presParOf" srcId="{997C6C3B-250A-5C45-AC9D-F2CA173D56E8}" destId="{E1FBA033-AB2E-784F-80A7-29935D509431}"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BFAA0-BB67-0042-B06D-E15DB9104B62}">
      <dsp:nvSpPr>
        <dsp:cNvPr id="0" name=""/>
        <dsp:cNvSpPr/>
      </dsp:nvSpPr>
      <dsp:spPr>
        <a:xfrm>
          <a:off x="3454" y="0"/>
          <a:ext cx="4208415" cy="939736"/>
        </a:xfrm>
        <a:prstGeom prst="chevron">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effectLst>
                <a:outerShdw blurRad="38100" dist="76200" dir="2700000" algn="tl">
                  <a:srgbClr val="000000">
                    <a:alpha val="93000"/>
                  </a:srgbClr>
                </a:outerShdw>
              </a:effectLst>
            </a:rPr>
            <a:t>Big Data</a:t>
          </a:r>
          <a:endParaRPr lang="en-US" sz="2000" b="1" kern="1200">
            <a:effectLst>
              <a:outerShdw blurRad="38100" dist="76200" dir="2700000" algn="tl">
                <a:srgbClr val="000000">
                  <a:alpha val="93000"/>
                </a:srgbClr>
              </a:outerShdw>
            </a:effectLst>
          </a:endParaRPr>
        </a:p>
      </dsp:txBody>
      <dsp:txXfrm>
        <a:off x="473322" y="0"/>
        <a:ext cx="3268679" cy="939736"/>
      </dsp:txXfrm>
    </dsp:sp>
    <dsp:sp modelId="{25FF112C-13B8-5E40-BC68-7EFCABB160DF}">
      <dsp:nvSpPr>
        <dsp:cNvPr id="0" name=""/>
        <dsp:cNvSpPr/>
      </dsp:nvSpPr>
      <dsp:spPr>
        <a:xfrm>
          <a:off x="3791028" y="0"/>
          <a:ext cx="4208415" cy="939736"/>
        </a:xfrm>
        <a:prstGeom prst="chevron">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effectLst>
                <a:outerShdw blurRad="38100" dist="76200" dir="2700000" algn="tl">
                  <a:srgbClr val="000000">
                    <a:alpha val="93000"/>
                  </a:srgbClr>
                </a:outerShdw>
              </a:effectLst>
            </a:rPr>
            <a:t>Research</a:t>
          </a:r>
        </a:p>
      </dsp:txBody>
      <dsp:txXfrm>
        <a:off x="4260896" y="0"/>
        <a:ext cx="3268679" cy="939736"/>
      </dsp:txXfrm>
    </dsp:sp>
    <dsp:sp modelId="{E1FBA033-AB2E-784F-80A7-29935D509431}">
      <dsp:nvSpPr>
        <dsp:cNvPr id="0" name=""/>
        <dsp:cNvSpPr/>
      </dsp:nvSpPr>
      <dsp:spPr>
        <a:xfrm>
          <a:off x="7578602" y="0"/>
          <a:ext cx="4208415" cy="939736"/>
        </a:xfrm>
        <a:prstGeom prst="chevron">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effectLst>
                <a:outerShdw blurRad="38100" dist="76200" dir="2700000" algn="tl">
                  <a:srgbClr val="000000">
                    <a:alpha val="93000"/>
                  </a:srgbClr>
                </a:outerShdw>
              </a:effectLst>
            </a:rPr>
            <a:t>Solutions</a:t>
          </a:r>
        </a:p>
      </dsp:txBody>
      <dsp:txXfrm>
        <a:off x="8048470" y="0"/>
        <a:ext cx="3268679" cy="9397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8E5C5-768A-43D9-A6BD-BF361F5322CF}"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77F8B-9EAC-4CB6-B952-30958CED2CD5}" type="slidenum">
              <a:rPr lang="en-US" smtClean="0"/>
              <a:t>‹#›</a:t>
            </a:fld>
            <a:endParaRPr lang="en-US"/>
          </a:p>
        </p:txBody>
      </p:sp>
    </p:spTree>
    <p:extLst>
      <p:ext uri="{BB962C8B-B14F-4D97-AF65-F5344CB8AC3E}">
        <p14:creationId xmlns:p14="http://schemas.microsoft.com/office/powerpoint/2010/main" val="355740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80BC88-AC86-4802-8257-41B3E8E7FE6F}" type="slidenum">
              <a:rPr lang="en-US" smtClean="0"/>
              <a:t>1</a:t>
            </a:fld>
            <a:endParaRPr lang="en-US"/>
          </a:p>
        </p:txBody>
      </p:sp>
      <p:sp>
        <p:nvSpPr>
          <p:cNvPr id="5" name="Date Placeholder 4"/>
          <p:cNvSpPr>
            <a:spLocks noGrp="1"/>
          </p:cNvSpPr>
          <p:nvPr>
            <p:ph type="dt" idx="11"/>
          </p:nvPr>
        </p:nvSpPr>
        <p:spPr/>
        <p:txBody>
          <a:bodyPr/>
          <a:lstStyle/>
          <a:p>
            <a:fld id="{91BCE9BF-5341-4A15-98C4-EF2CEC1EC4B2}" type="datetime4">
              <a:rPr lang="en-US" smtClean="0"/>
              <a:t>January 18, 2023</a:t>
            </a:fld>
            <a:endParaRPr lang="en-US"/>
          </a:p>
        </p:txBody>
      </p:sp>
    </p:spTree>
    <p:extLst>
      <p:ext uri="{BB962C8B-B14F-4D97-AF65-F5344CB8AC3E}">
        <p14:creationId xmlns:p14="http://schemas.microsoft.com/office/powerpoint/2010/main" val="790586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483E7C7-8381-43AA-A49A-8A27BBC038ED}" type="datetime4">
              <a:rPr lang="en-US" smtClean="0"/>
              <a:t>January 18, 2023</a:t>
            </a:fld>
            <a:endParaRPr lang="en-US"/>
          </a:p>
        </p:txBody>
      </p:sp>
      <p:sp>
        <p:nvSpPr>
          <p:cNvPr id="5" name="Slide Number Placeholder 4"/>
          <p:cNvSpPr>
            <a:spLocks noGrp="1"/>
          </p:cNvSpPr>
          <p:nvPr>
            <p:ph type="sldNum" sz="quarter" idx="11"/>
          </p:nvPr>
        </p:nvSpPr>
        <p:spPr/>
        <p:txBody>
          <a:bodyPr/>
          <a:lstStyle/>
          <a:p>
            <a:fld id="{C080BC88-AC86-4802-8257-41B3E8E7FE6F}" type="slidenum">
              <a:rPr lang="en-US" smtClean="0"/>
              <a:t>38</a:t>
            </a:fld>
            <a:endParaRPr lang="en-US"/>
          </a:p>
        </p:txBody>
      </p:sp>
    </p:spTree>
    <p:extLst>
      <p:ext uri="{BB962C8B-B14F-4D97-AF65-F5344CB8AC3E}">
        <p14:creationId xmlns:p14="http://schemas.microsoft.com/office/powerpoint/2010/main" val="2497896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80BC88-AC86-4802-8257-41B3E8E7FE6F}" type="slidenum">
              <a:rPr lang="en-US" smtClean="0"/>
              <a:t>2</a:t>
            </a:fld>
            <a:endParaRPr lang="en-US"/>
          </a:p>
        </p:txBody>
      </p:sp>
      <p:sp>
        <p:nvSpPr>
          <p:cNvPr id="5" name="Date Placeholder 4"/>
          <p:cNvSpPr>
            <a:spLocks noGrp="1"/>
          </p:cNvSpPr>
          <p:nvPr>
            <p:ph type="dt" idx="11"/>
          </p:nvPr>
        </p:nvSpPr>
        <p:spPr/>
        <p:txBody>
          <a:bodyPr/>
          <a:lstStyle/>
          <a:p>
            <a:fld id="{91BCE9BF-5341-4A15-98C4-EF2CEC1EC4B2}" type="datetime4">
              <a:rPr lang="en-US" smtClean="0"/>
              <a:t>January 18, 2023</a:t>
            </a:fld>
            <a:endParaRPr lang="en-US"/>
          </a:p>
        </p:txBody>
      </p:sp>
    </p:spTree>
    <p:extLst>
      <p:ext uri="{BB962C8B-B14F-4D97-AF65-F5344CB8AC3E}">
        <p14:creationId xmlns:p14="http://schemas.microsoft.com/office/powerpoint/2010/main" val="3281149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80BC88-AC86-4802-8257-41B3E8E7FE6F}" type="slidenum">
              <a:rPr lang="en-US" smtClean="0"/>
              <a:t>3</a:t>
            </a:fld>
            <a:endParaRPr lang="en-US"/>
          </a:p>
        </p:txBody>
      </p:sp>
      <p:sp>
        <p:nvSpPr>
          <p:cNvPr id="5" name="Date Placeholder 4"/>
          <p:cNvSpPr>
            <a:spLocks noGrp="1"/>
          </p:cNvSpPr>
          <p:nvPr>
            <p:ph type="dt" idx="11"/>
          </p:nvPr>
        </p:nvSpPr>
        <p:spPr/>
        <p:txBody>
          <a:bodyPr/>
          <a:lstStyle/>
          <a:p>
            <a:fld id="{91BCE9BF-5341-4A15-98C4-EF2CEC1EC4B2}" type="datetime4">
              <a:rPr lang="en-US" smtClean="0"/>
              <a:t>January 18, 2023</a:t>
            </a:fld>
            <a:endParaRPr lang="en-US"/>
          </a:p>
        </p:txBody>
      </p:sp>
    </p:spTree>
    <p:extLst>
      <p:ext uri="{BB962C8B-B14F-4D97-AF65-F5344CB8AC3E}">
        <p14:creationId xmlns:p14="http://schemas.microsoft.com/office/powerpoint/2010/main" val="4198636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1C777F8B-9EAC-4CB6-B952-30958CED2CD5}" type="slidenum">
              <a:rPr lang="en-US" smtClean="0"/>
              <a:t>14</a:t>
            </a:fld>
            <a:endParaRPr lang="en-US"/>
          </a:p>
        </p:txBody>
      </p:sp>
    </p:spTree>
    <p:extLst>
      <p:ext uri="{BB962C8B-B14F-4D97-AF65-F5344CB8AC3E}">
        <p14:creationId xmlns:p14="http://schemas.microsoft.com/office/powerpoint/2010/main" val="348769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80BC88-AC86-4802-8257-41B3E8E7FE6F}" type="slidenum">
              <a:rPr lang="en-US" smtClean="0"/>
              <a:t>30</a:t>
            </a:fld>
            <a:endParaRPr lang="en-US"/>
          </a:p>
        </p:txBody>
      </p:sp>
      <p:sp>
        <p:nvSpPr>
          <p:cNvPr id="5" name="Date Placeholder 4"/>
          <p:cNvSpPr>
            <a:spLocks noGrp="1"/>
          </p:cNvSpPr>
          <p:nvPr>
            <p:ph type="dt" idx="11"/>
          </p:nvPr>
        </p:nvSpPr>
        <p:spPr/>
        <p:txBody>
          <a:bodyPr/>
          <a:lstStyle/>
          <a:p>
            <a:fld id="{91BCE9BF-5341-4A15-98C4-EF2CEC1EC4B2}" type="datetime4">
              <a:rPr lang="en-US" smtClean="0"/>
              <a:t>January 18, 2023</a:t>
            </a:fld>
            <a:endParaRPr lang="en-US"/>
          </a:p>
        </p:txBody>
      </p:sp>
    </p:spTree>
    <p:extLst>
      <p:ext uri="{BB962C8B-B14F-4D97-AF65-F5344CB8AC3E}">
        <p14:creationId xmlns:p14="http://schemas.microsoft.com/office/powerpoint/2010/main" val="3955003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80BC88-AC86-4802-8257-41B3E8E7FE6F}" type="slidenum">
              <a:rPr lang="en-US" smtClean="0"/>
              <a:t>32</a:t>
            </a:fld>
            <a:endParaRPr lang="en-US"/>
          </a:p>
        </p:txBody>
      </p:sp>
      <p:sp>
        <p:nvSpPr>
          <p:cNvPr id="5" name="Date Placeholder 4"/>
          <p:cNvSpPr>
            <a:spLocks noGrp="1"/>
          </p:cNvSpPr>
          <p:nvPr>
            <p:ph type="dt" idx="11"/>
          </p:nvPr>
        </p:nvSpPr>
        <p:spPr/>
        <p:txBody>
          <a:bodyPr/>
          <a:lstStyle/>
          <a:p>
            <a:fld id="{91BCE9BF-5341-4A15-98C4-EF2CEC1EC4B2}" type="datetime4">
              <a:rPr lang="en-US" smtClean="0"/>
              <a:t>January 18, 2023</a:t>
            </a:fld>
            <a:endParaRPr lang="en-US"/>
          </a:p>
        </p:txBody>
      </p:sp>
    </p:spTree>
    <p:extLst>
      <p:ext uri="{BB962C8B-B14F-4D97-AF65-F5344CB8AC3E}">
        <p14:creationId xmlns:p14="http://schemas.microsoft.com/office/powerpoint/2010/main" val="2987731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483E7C7-8381-43AA-A49A-8A27BBC038ED}" type="datetime4">
              <a:rPr lang="en-US" smtClean="0"/>
              <a:t>January 18, 2023</a:t>
            </a:fld>
            <a:endParaRPr lang="en-US"/>
          </a:p>
        </p:txBody>
      </p:sp>
      <p:sp>
        <p:nvSpPr>
          <p:cNvPr id="5" name="Slide Number Placeholder 4"/>
          <p:cNvSpPr>
            <a:spLocks noGrp="1"/>
          </p:cNvSpPr>
          <p:nvPr>
            <p:ph type="sldNum" sz="quarter" idx="11"/>
          </p:nvPr>
        </p:nvSpPr>
        <p:spPr/>
        <p:txBody>
          <a:bodyPr/>
          <a:lstStyle/>
          <a:p>
            <a:fld id="{C080BC88-AC86-4802-8257-41B3E8E7FE6F}" type="slidenum">
              <a:rPr lang="en-US" smtClean="0"/>
              <a:t>33</a:t>
            </a:fld>
            <a:endParaRPr lang="en-US"/>
          </a:p>
        </p:txBody>
      </p:sp>
    </p:spTree>
    <p:extLst>
      <p:ext uri="{BB962C8B-B14F-4D97-AF65-F5344CB8AC3E}">
        <p14:creationId xmlns:p14="http://schemas.microsoft.com/office/powerpoint/2010/main" val="1482743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483E7C7-8381-43AA-A49A-8A27BBC038ED}" type="datetime4">
              <a:rPr lang="en-US" smtClean="0"/>
              <a:t>January 18, 2023</a:t>
            </a:fld>
            <a:endParaRPr lang="en-US"/>
          </a:p>
        </p:txBody>
      </p:sp>
      <p:sp>
        <p:nvSpPr>
          <p:cNvPr id="5" name="Slide Number Placeholder 4"/>
          <p:cNvSpPr>
            <a:spLocks noGrp="1"/>
          </p:cNvSpPr>
          <p:nvPr>
            <p:ph type="sldNum" sz="quarter" idx="11"/>
          </p:nvPr>
        </p:nvSpPr>
        <p:spPr/>
        <p:txBody>
          <a:bodyPr/>
          <a:lstStyle/>
          <a:p>
            <a:fld id="{C080BC88-AC86-4802-8257-41B3E8E7FE6F}" type="slidenum">
              <a:rPr lang="en-US" smtClean="0"/>
              <a:t>34</a:t>
            </a:fld>
            <a:endParaRPr lang="en-US"/>
          </a:p>
        </p:txBody>
      </p:sp>
    </p:spTree>
    <p:extLst>
      <p:ext uri="{BB962C8B-B14F-4D97-AF65-F5344CB8AC3E}">
        <p14:creationId xmlns:p14="http://schemas.microsoft.com/office/powerpoint/2010/main" val="3886082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483E7C7-8381-43AA-A49A-8A27BBC038ED}" type="datetime4">
              <a:rPr lang="en-US" smtClean="0"/>
              <a:t>January 18, 2023</a:t>
            </a:fld>
            <a:endParaRPr lang="en-US"/>
          </a:p>
        </p:txBody>
      </p:sp>
      <p:sp>
        <p:nvSpPr>
          <p:cNvPr id="5" name="Slide Number Placeholder 4"/>
          <p:cNvSpPr>
            <a:spLocks noGrp="1"/>
          </p:cNvSpPr>
          <p:nvPr>
            <p:ph type="sldNum" sz="quarter" idx="11"/>
          </p:nvPr>
        </p:nvSpPr>
        <p:spPr/>
        <p:txBody>
          <a:bodyPr/>
          <a:lstStyle/>
          <a:p>
            <a:fld id="{C080BC88-AC86-4802-8257-41B3E8E7FE6F}" type="slidenum">
              <a:rPr lang="en-US" smtClean="0"/>
              <a:t>37</a:t>
            </a:fld>
            <a:endParaRPr lang="en-US"/>
          </a:p>
        </p:txBody>
      </p:sp>
    </p:spTree>
    <p:extLst>
      <p:ext uri="{BB962C8B-B14F-4D97-AF65-F5344CB8AC3E}">
        <p14:creationId xmlns:p14="http://schemas.microsoft.com/office/powerpoint/2010/main" val="3749439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95096F-6A6F-4A14-943F-68590D6580B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A3B2A-DE9A-426B-B07B-E6D061CBFF72}" type="slidenum">
              <a:rPr lang="en-US" smtClean="0"/>
              <a:t>‹#›</a:t>
            </a:fld>
            <a:endParaRPr lang="en-US"/>
          </a:p>
        </p:txBody>
      </p:sp>
    </p:spTree>
    <p:extLst>
      <p:ext uri="{BB962C8B-B14F-4D97-AF65-F5344CB8AC3E}">
        <p14:creationId xmlns:p14="http://schemas.microsoft.com/office/powerpoint/2010/main" val="992857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5096F-6A6F-4A14-943F-68590D6580B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A3B2A-DE9A-426B-B07B-E6D061CBFF72}" type="slidenum">
              <a:rPr lang="en-US" smtClean="0"/>
              <a:t>‹#›</a:t>
            </a:fld>
            <a:endParaRPr lang="en-US"/>
          </a:p>
        </p:txBody>
      </p:sp>
    </p:spTree>
    <p:extLst>
      <p:ext uri="{BB962C8B-B14F-4D97-AF65-F5344CB8AC3E}">
        <p14:creationId xmlns:p14="http://schemas.microsoft.com/office/powerpoint/2010/main" val="972922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5096F-6A6F-4A14-943F-68590D6580B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A3B2A-DE9A-426B-B07B-E6D061CBFF72}" type="slidenum">
              <a:rPr lang="en-US" smtClean="0"/>
              <a:t>‹#›</a:t>
            </a:fld>
            <a:endParaRPr lang="en-US"/>
          </a:p>
        </p:txBody>
      </p:sp>
    </p:spTree>
    <p:extLst>
      <p:ext uri="{BB962C8B-B14F-4D97-AF65-F5344CB8AC3E}">
        <p14:creationId xmlns:p14="http://schemas.microsoft.com/office/powerpoint/2010/main" val="191136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505825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95096F-6A6F-4A14-943F-68590D6580B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A3B2A-DE9A-426B-B07B-E6D061CBFF72}" type="slidenum">
              <a:rPr lang="en-US" smtClean="0"/>
              <a:t>‹#›</a:t>
            </a:fld>
            <a:endParaRPr lang="en-US"/>
          </a:p>
        </p:txBody>
      </p:sp>
    </p:spTree>
    <p:extLst>
      <p:ext uri="{BB962C8B-B14F-4D97-AF65-F5344CB8AC3E}">
        <p14:creationId xmlns:p14="http://schemas.microsoft.com/office/powerpoint/2010/main" val="63345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95096F-6A6F-4A14-943F-68590D6580B7}"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A3B2A-DE9A-426B-B07B-E6D061CBFF72}" type="slidenum">
              <a:rPr lang="en-US" smtClean="0"/>
              <a:t>‹#›</a:t>
            </a:fld>
            <a:endParaRPr lang="en-US"/>
          </a:p>
        </p:txBody>
      </p:sp>
    </p:spTree>
    <p:extLst>
      <p:ext uri="{BB962C8B-B14F-4D97-AF65-F5344CB8AC3E}">
        <p14:creationId xmlns:p14="http://schemas.microsoft.com/office/powerpoint/2010/main" val="915581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95096F-6A6F-4A14-943F-68590D6580B7}"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A3B2A-DE9A-426B-B07B-E6D061CBFF72}" type="slidenum">
              <a:rPr lang="en-US" smtClean="0"/>
              <a:t>‹#›</a:t>
            </a:fld>
            <a:endParaRPr lang="en-US"/>
          </a:p>
        </p:txBody>
      </p:sp>
    </p:spTree>
    <p:extLst>
      <p:ext uri="{BB962C8B-B14F-4D97-AF65-F5344CB8AC3E}">
        <p14:creationId xmlns:p14="http://schemas.microsoft.com/office/powerpoint/2010/main" val="237322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95096F-6A6F-4A14-943F-68590D6580B7}"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3A3B2A-DE9A-426B-B07B-E6D061CBFF72}" type="slidenum">
              <a:rPr lang="en-US" smtClean="0"/>
              <a:t>‹#›</a:t>
            </a:fld>
            <a:endParaRPr lang="en-US"/>
          </a:p>
        </p:txBody>
      </p:sp>
    </p:spTree>
    <p:extLst>
      <p:ext uri="{BB962C8B-B14F-4D97-AF65-F5344CB8AC3E}">
        <p14:creationId xmlns:p14="http://schemas.microsoft.com/office/powerpoint/2010/main" val="1396859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95096F-6A6F-4A14-943F-68590D6580B7}"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3A3B2A-DE9A-426B-B07B-E6D061CBFF72}" type="slidenum">
              <a:rPr lang="en-US" smtClean="0"/>
              <a:t>‹#›</a:t>
            </a:fld>
            <a:endParaRPr lang="en-US"/>
          </a:p>
        </p:txBody>
      </p:sp>
    </p:spTree>
    <p:extLst>
      <p:ext uri="{BB962C8B-B14F-4D97-AF65-F5344CB8AC3E}">
        <p14:creationId xmlns:p14="http://schemas.microsoft.com/office/powerpoint/2010/main" val="335263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5096F-6A6F-4A14-943F-68590D6580B7}"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3A3B2A-DE9A-426B-B07B-E6D061CBFF72}" type="slidenum">
              <a:rPr lang="en-US" smtClean="0"/>
              <a:t>‹#›</a:t>
            </a:fld>
            <a:endParaRPr lang="en-US"/>
          </a:p>
        </p:txBody>
      </p:sp>
    </p:spTree>
    <p:extLst>
      <p:ext uri="{BB962C8B-B14F-4D97-AF65-F5344CB8AC3E}">
        <p14:creationId xmlns:p14="http://schemas.microsoft.com/office/powerpoint/2010/main" val="55240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95096F-6A6F-4A14-943F-68590D6580B7}"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A3B2A-DE9A-426B-B07B-E6D061CBFF72}" type="slidenum">
              <a:rPr lang="en-US" smtClean="0"/>
              <a:t>‹#›</a:t>
            </a:fld>
            <a:endParaRPr lang="en-US"/>
          </a:p>
        </p:txBody>
      </p:sp>
    </p:spTree>
    <p:extLst>
      <p:ext uri="{BB962C8B-B14F-4D97-AF65-F5344CB8AC3E}">
        <p14:creationId xmlns:p14="http://schemas.microsoft.com/office/powerpoint/2010/main" val="396064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95096F-6A6F-4A14-943F-68590D6580B7}"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A3B2A-DE9A-426B-B07B-E6D061CBFF72}" type="slidenum">
              <a:rPr lang="en-US" smtClean="0"/>
              <a:t>‹#›</a:t>
            </a:fld>
            <a:endParaRPr lang="en-US"/>
          </a:p>
        </p:txBody>
      </p:sp>
    </p:spTree>
    <p:extLst>
      <p:ext uri="{BB962C8B-B14F-4D97-AF65-F5344CB8AC3E}">
        <p14:creationId xmlns:p14="http://schemas.microsoft.com/office/powerpoint/2010/main" val="2242861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5096F-6A6F-4A14-943F-68590D6580B7}" type="datetimeFigureOut">
              <a:rPr lang="en-US" smtClean="0"/>
              <a:t>1/18/2023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A3B2A-DE9A-426B-B07B-E6D061CBFF72}" type="slidenum">
              <a:rPr lang="en-US" smtClean="0"/>
              <a:t>‹#›</a:t>
            </a:fld>
            <a:endParaRPr lang="en-US"/>
          </a:p>
        </p:txBody>
      </p:sp>
    </p:spTree>
    <p:extLst>
      <p:ext uri="{BB962C8B-B14F-4D97-AF65-F5344CB8AC3E}">
        <p14:creationId xmlns:p14="http://schemas.microsoft.com/office/powerpoint/2010/main" val="2540336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40.gif"/><Relationship Id="rId3" Type="http://schemas.openxmlformats.org/officeDocument/2006/relationships/image" Target="../media/image36.png"/><Relationship Id="rId7" Type="http://schemas.openxmlformats.org/officeDocument/2006/relationships/diagramLayout" Target="../diagrams/layout1.xml"/><Relationship Id="rId12" Type="http://schemas.openxmlformats.org/officeDocument/2006/relationships/image" Target="../media/image39.png"/><Relationship Id="rId2" Type="http://schemas.openxmlformats.org/officeDocument/2006/relationships/image" Target="../media/image35.tiff"/><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38.tiff"/><Relationship Id="rId15" Type="http://schemas.openxmlformats.org/officeDocument/2006/relationships/image" Target="../media/image42.tiff"/><Relationship Id="rId10" Type="http://schemas.microsoft.com/office/2007/relationships/diagramDrawing" Target="../diagrams/drawing1.xml"/><Relationship Id="rId4" Type="http://schemas.openxmlformats.org/officeDocument/2006/relationships/image" Target="../media/image37.tiff"/><Relationship Id="rId9" Type="http://schemas.openxmlformats.org/officeDocument/2006/relationships/diagramColors" Target="../diagrams/colors1.xml"/><Relationship Id="rId14" Type="http://schemas.openxmlformats.org/officeDocument/2006/relationships/image" Target="../media/image41.tif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mailto:jfreedman@albany.edu" TargetMode="External"/><Relationship Id="rId2" Type="http://schemas.openxmlformats.org/officeDocument/2006/relationships/hyperlink" Target="mailto:cthorncroft@albany.edu" TargetMode="External"/><Relationship Id="rId1" Type="http://schemas.openxmlformats.org/officeDocument/2006/relationships/slideLayout" Target="../slideLayouts/slideLayout2.xml"/><Relationship Id="rId6" Type="http://schemas.openxmlformats.org/officeDocument/2006/relationships/hyperlink" Target="mailto:smlance@albany.edu" TargetMode="External"/><Relationship Id="rId5" Type="http://schemas.openxmlformats.org/officeDocument/2006/relationships/hyperlink" Target="mailto:fyu@albany.edu" TargetMode="External"/><Relationship Id="rId4" Type="http://schemas.openxmlformats.org/officeDocument/2006/relationships/hyperlink" Target="mailto:jiezhang35@albany.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albany.edu/graduatebulletin/requirements_degree.ht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tif"/><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1979" t="23954" r="16481" b="29329"/>
          <a:stretch/>
        </p:blipFill>
        <p:spPr>
          <a:xfrm>
            <a:off x="-104273" y="50800"/>
            <a:ext cx="12397873" cy="6869486"/>
          </a:xfrm>
          <a:prstGeom prst="rect">
            <a:avLst/>
          </a:prstGeom>
          <a:ln>
            <a:solidFill>
              <a:srgbClr val="FFC000"/>
            </a:solidFill>
          </a:ln>
        </p:spPr>
      </p:pic>
      <p:sp>
        <p:nvSpPr>
          <p:cNvPr id="2" name="Rectangle 1"/>
          <p:cNvSpPr/>
          <p:nvPr/>
        </p:nvSpPr>
        <p:spPr>
          <a:xfrm>
            <a:off x="-95250" y="-2506"/>
            <a:ext cx="12388850" cy="1353803"/>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5250" y="2133798"/>
            <a:ext cx="12192000" cy="3360920"/>
          </a:xfrm>
          <a:prstGeom prst="rect">
            <a:avLst/>
          </a:prstGeom>
          <a:noFill/>
          <a:effectLst>
            <a:outerShdw blurRad="50800" dist="50800" dir="5400000" algn="ctr" rotWithShape="0">
              <a:srgbClr val="000000">
                <a:alpha val="93000"/>
              </a:srgbClr>
            </a:outerShdw>
          </a:effectLst>
        </p:spPr>
        <p:txBody>
          <a:bodyPr wrap="square" rtlCol="0">
            <a:spAutoFit/>
          </a:bodyPr>
          <a:lstStyle/>
          <a:p>
            <a:pPr algn="ctr">
              <a:lnSpc>
                <a:spcPct val="90000"/>
              </a:lnSpc>
            </a:pPr>
            <a:r>
              <a:rPr lang="en-US" sz="4800" b="1">
                <a:solidFill>
                  <a:srgbClr val="FFC000"/>
                </a:solidFill>
                <a:effectLst>
                  <a:outerShdw blurRad="50800" dist="50800" dir="5400000" algn="ctr" rotWithShape="0">
                    <a:srgbClr val="000000">
                      <a:alpha val="93000"/>
                    </a:srgbClr>
                  </a:outerShdw>
                </a:effectLst>
                <a:latin typeface="Arial Black" panose="020B0A04020102020204" pitchFamily="34" charset="0"/>
                <a:cs typeface="Arial" panose="020B0604020202020204" pitchFamily="34" charset="0"/>
              </a:rPr>
              <a:t>ATM505</a:t>
            </a:r>
            <a:r>
              <a:rPr lang="en-US" sz="4800" b="1">
                <a:solidFill>
                  <a:srgbClr val="FFC000"/>
                </a:solidFill>
                <a:effectLst>
                  <a:outerShdw blurRad="50800" dist="50800" dir="5400000" algn="ctr" rotWithShape="0">
                    <a:srgbClr val="000000">
                      <a:alpha val="93000"/>
                    </a:srgbClr>
                  </a:outerShdw>
                </a:effectLst>
                <a:cs typeface="Arial" panose="020B0604020202020204" pitchFamily="34" charset="0"/>
              </a:rPr>
              <a:t>:  Atmospheric Physics II</a:t>
            </a:r>
          </a:p>
          <a:p>
            <a:pPr algn="ctr">
              <a:lnSpc>
                <a:spcPct val="90000"/>
              </a:lnSpc>
            </a:pPr>
            <a:r>
              <a:rPr lang="en-US" sz="4400" b="1">
                <a:solidFill>
                  <a:schemeClr val="bg1"/>
                </a:solidFill>
                <a:effectLst>
                  <a:outerShdw blurRad="50800" dist="50800" dir="5400000" algn="ctr" rotWithShape="0">
                    <a:srgbClr val="000000">
                      <a:alpha val="93000"/>
                    </a:srgbClr>
                  </a:outerShdw>
                </a:effectLst>
                <a:cs typeface="Arial" panose="020B0604020202020204" pitchFamily="34" charset="0"/>
              </a:rPr>
              <a:t>Introduction to the Course and ASRC</a:t>
            </a:r>
          </a:p>
          <a:p>
            <a:pPr algn="ctr">
              <a:lnSpc>
                <a:spcPct val="90000"/>
              </a:lnSpc>
            </a:pPr>
            <a:endParaRPr lang="en-US" sz="2400" b="1">
              <a:solidFill>
                <a:srgbClr val="FFC000"/>
              </a:solidFill>
              <a:effectLst>
                <a:outerShdw blurRad="50800" dist="50800" dir="5400000" algn="ctr" rotWithShape="0">
                  <a:srgbClr val="000000">
                    <a:alpha val="93000"/>
                  </a:srgbClr>
                </a:outerShdw>
              </a:effectLst>
              <a:cs typeface="Arial" panose="020B0604020202020204" pitchFamily="34" charset="0"/>
            </a:endParaRPr>
          </a:p>
          <a:p>
            <a:pPr algn="ctr">
              <a:lnSpc>
                <a:spcPct val="90000"/>
              </a:lnSpc>
            </a:pPr>
            <a:r>
              <a:rPr lang="en-US" sz="2400" b="1">
                <a:solidFill>
                  <a:srgbClr val="FFC000"/>
                </a:solidFill>
                <a:effectLst>
                  <a:outerShdw blurRad="50800" dist="50800" dir="5400000" algn="ctr" rotWithShape="0">
                    <a:srgbClr val="000000">
                      <a:alpha val="93000"/>
                    </a:srgbClr>
                  </a:outerShdw>
                </a:effectLst>
                <a:cs typeface="Arial" panose="020B0604020202020204" pitchFamily="34" charset="0"/>
              </a:rPr>
              <a:t>Chris </a:t>
            </a:r>
            <a:r>
              <a:rPr lang="en-US" sz="2400" b="1" err="1">
                <a:solidFill>
                  <a:srgbClr val="FFC000"/>
                </a:solidFill>
                <a:effectLst>
                  <a:outerShdw blurRad="50800" dist="50800" dir="5400000" algn="ctr" rotWithShape="0">
                    <a:srgbClr val="000000">
                      <a:alpha val="93000"/>
                    </a:srgbClr>
                  </a:outerShdw>
                </a:effectLst>
                <a:cs typeface="Arial" panose="020B0604020202020204" pitchFamily="34" charset="0"/>
              </a:rPr>
              <a:t>Thorncroft</a:t>
            </a:r>
            <a:endParaRPr lang="en-US" sz="2400" b="1">
              <a:solidFill>
                <a:srgbClr val="FFC000"/>
              </a:solidFill>
              <a:effectLst>
                <a:outerShdw blurRad="50800" dist="50800" dir="5400000" algn="ctr" rotWithShape="0">
                  <a:srgbClr val="000000">
                    <a:alpha val="93000"/>
                  </a:srgbClr>
                </a:outerShdw>
              </a:effectLst>
              <a:cs typeface="Arial" panose="020B0604020202020204" pitchFamily="34" charset="0"/>
            </a:endParaRPr>
          </a:p>
          <a:p>
            <a:pPr algn="ctr">
              <a:lnSpc>
                <a:spcPct val="90000"/>
              </a:lnSpc>
            </a:pPr>
            <a:r>
              <a:rPr lang="en-US" sz="2400" b="1">
                <a:solidFill>
                  <a:srgbClr val="FFC000"/>
                </a:solidFill>
                <a:effectLst>
                  <a:outerShdw blurRad="50800" dist="50800" dir="5400000" algn="ctr" rotWithShape="0">
                    <a:srgbClr val="000000">
                      <a:alpha val="93000"/>
                    </a:srgbClr>
                  </a:outerShdw>
                </a:effectLst>
                <a:cs typeface="Arial" panose="020B0604020202020204" pitchFamily="34" charset="0"/>
              </a:rPr>
              <a:t>Jeff Freedman</a:t>
            </a:r>
          </a:p>
          <a:p>
            <a:pPr algn="ctr">
              <a:lnSpc>
                <a:spcPct val="90000"/>
              </a:lnSpc>
            </a:pPr>
            <a:r>
              <a:rPr lang="en-US" sz="2400" b="1" err="1">
                <a:solidFill>
                  <a:srgbClr val="FFC000"/>
                </a:solidFill>
                <a:effectLst>
                  <a:outerShdw blurRad="50800" dist="50800" dir="5400000" algn="ctr" rotWithShape="0">
                    <a:srgbClr val="000000">
                      <a:alpha val="93000"/>
                    </a:srgbClr>
                  </a:outerShdw>
                </a:effectLst>
                <a:cs typeface="Arial" panose="020B0604020202020204" pitchFamily="34" charset="0"/>
              </a:rPr>
              <a:t>Jie</a:t>
            </a:r>
            <a:r>
              <a:rPr lang="en-US" sz="2400" b="1">
                <a:solidFill>
                  <a:srgbClr val="FFC000"/>
                </a:solidFill>
                <a:effectLst>
                  <a:outerShdw blurRad="50800" dist="50800" dir="5400000" algn="ctr" rotWithShape="0">
                    <a:srgbClr val="000000">
                      <a:alpha val="93000"/>
                    </a:srgbClr>
                  </a:outerShdw>
                </a:effectLst>
                <a:cs typeface="Arial" panose="020B0604020202020204" pitchFamily="34" charset="0"/>
              </a:rPr>
              <a:t> Zhang</a:t>
            </a:r>
          </a:p>
          <a:p>
            <a:pPr algn="ctr">
              <a:lnSpc>
                <a:spcPct val="90000"/>
              </a:lnSpc>
            </a:pPr>
            <a:r>
              <a:rPr lang="en-US" sz="2400" b="1" err="1">
                <a:solidFill>
                  <a:srgbClr val="FFC000"/>
                </a:solidFill>
                <a:effectLst>
                  <a:outerShdw blurRad="50800" dist="50800" dir="5400000" algn="ctr" rotWithShape="0">
                    <a:srgbClr val="000000">
                      <a:alpha val="93000"/>
                    </a:srgbClr>
                  </a:outerShdw>
                </a:effectLst>
                <a:cs typeface="Arial" panose="020B0604020202020204" pitchFamily="34" charset="0"/>
              </a:rPr>
              <a:t>Fangqun</a:t>
            </a:r>
            <a:r>
              <a:rPr lang="en-US" sz="2400" b="1">
                <a:solidFill>
                  <a:srgbClr val="FFC000"/>
                </a:solidFill>
                <a:effectLst>
                  <a:outerShdw blurRad="50800" dist="50800" dir="5400000" algn="ctr" rotWithShape="0">
                    <a:srgbClr val="000000">
                      <a:alpha val="93000"/>
                    </a:srgbClr>
                  </a:outerShdw>
                </a:effectLst>
                <a:cs typeface="Arial" panose="020B0604020202020204" pitchFamily="34" charset="0"/>
              </a:rPr>
              <a:t> Yu</a:t>
            </a:r>
          </a:p>
          <a:p>
            <a:pPr algn="ctr">
              <a:lnSpc>
                <a:spcPct val="90000"/>
              </a:lnSpc>
            </a:pPr>
            <a:r>
              <a:rPr lang="en-US" sz="2400" b="1">
                <a:solidFill>
                  <a:srgbClr val="FFC000"/>
                </a:solidFill>
                <a:effectLst>
                  <a:outerShdw blurRad="50800" dist="50800" dir="5400000" algn="ctr" rotWithShape="0">
                    <a:srgbClr val="000000">
                      <a:alpha val="93000"/>
                    </a:srgbClr>
                  </a:outerShdw>
                </a:effectLst>
                <a:cs typeface="Arial" panose="020B0604020202020204" pitchFamily="34" charset="0"/>
              </a:rPr>
              <a:t>Sara Lance</a:t>
            </a:r>
          </a:p>
        </p:txBody>
      </p:sp>
      <p:sp>
        <p:nvSpPr>
          <p:cNvPr id="5" name="TextBox 4"/>
          <p:cNvSpPr txBox="1"/>
          <p:nvPr/>
        </p:nvSpPr>
        <p:spPr>
          <a:xfrm>
            <a:off x="-92269" y="6272185"/>
            <a:ext cx="12270873" cy="461665"/>
          </a:xfrm>
          <a:prstGeom prst="rect">
            <a:avLst/>
          </a:prstGeom>
          <a:noFill/>
          <a:effectLst/>
        </p:spPr>
        <p:txBody>
          <a:bodyPr wrap="square" rtlCol="0">
            <a:spAutoFit/>
          </a:bodyPr>
          <a:lstStyle/>
          <a:p>
            <a:pPr algn="ctr"/>
            <a:r>
              <a:rPr lang="en-US" sz="2400" b="1">
                <a:solidFill>
                  <a:srgbClr val="65BDFF"/>
                </a:solidFill>
                <a:effectLst>
                  <a:outerShdw blurRad="38100" dist="88900" dir="2700000" algn="tl">
                    <a:srgbClr val="000000">
                      <a:alpha val="97000"/>
                    </a:srgbClr>
                  </a:outerShdw>
                </a:effectLst>
                <a:latin typeface="Arial Black" panose="020B0A04020102020204" pitchFamily="34" charset="0"/>
                <a:cs typeface="Arial" panose="020B0604020202020204" pitchFamily="34" charset="0"/>
              </a:rPr>
              <a:t>Wednesday, January 18</a:t>
            </a:r>
            <a:r>
              <a:rPr lang="en-US" sz="2400" b="1" baseline="30000">
                <a:solidFill>
                  <a:srgbClr val="65BDFF"/>
                </a:solidFill>
                <a:effectLst>
                  <a:outerShdw blurRad="38100" dist="88900" dir="2700000" algn="tl">
                    <a:srgbClr val="000000">
                      <a:alpha val="97000"/>
                    </a:srgbClr>
                  </a:outerShdw>
                </a:effectLst>
                <a:latin typeface="Arial Black" panose="020B0A04020102020204" pitchFamily="34" charset="0"/>
                <a:cs typeface="Arial" panose="020B0604020202020204" pitchFamily="34" charset="0"/>
              </a:rPr>
              <a:t>th</a:t>
            </a:r>
            <a:r>
              <a:rPr lang="en-US" sz="2400" b="1">
                <a:solidFill>
                  <a:srgbClr val="65BDFF"/>
                </a:solidFill>
                <a:effectLst>
                  <a:outerShdw blurRad="38100" dist="88900" dir="2700000" algn="tl">
                    <a:srgbClr val="000000">
                      <a:alpha val="97000"/>
                    </a:srgbClr>
                  </a:outerShdw>
                </a:effectLst>
                <a:latin typeface="Arial Black" panose="020B0A04020102020204" pitchFamily="34" charset="0"/>
                <a:cs typeface="Arial" panose="020B0604020202020204" pitchFamily="34" charset="0"/>
              </a:rPr>
              <a:t>, 2023</a:t>
            </a:r>
          </a:p>
        </p:txBody>
      </p:sp>
      <p:pic>
        <p:nvPicPr>
          <p:cNvPr id="17" name="Picture_x005f_x0020_1" descr="image001"/>
          <p:cNvPicPr preferRelativeResize="0">
            <a:picLocks noChangeArrowheads="1"/>
          </p:cNvPicPr>
          <p:nvPr/>
        </p:nvPicPr>
        <p:blipFill rotWithShape="1">
          <a:blip r:embed="rId4">
            <a:extLst>
              <a:ext uri="{28A0092B-C50C-407E-A947-70E740481C1C}">
                <a14:useLocalDpi xmlns:a14="http://schemas.microsoft.com/office/drawing/2010/main" val="0"/>
              </a:ext>
            </a:extLst>
          </a:blip>
          <a:srcRect t="84110" b="12076"/>
          <a:stretch/>
        </p:blipFill>
        <p:spPr bwMode="auto">
          <a:xfrm>
            <a:off x="-95250" y="1319293"/>
            <a:ext cx="12435840" cy="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185" y="50800"/>
            <a:ext cx="724320" cy="1172191"/>
          </a:xfrm>
          <a:prstGeom prst="rect">
            <a:avLst/>
          </a:prstGeom>
        </p:spPr>
      </p:pic>
    </p:spTree>
    <p:extLst>
      <p:ext uri="{BB962C8B-B14F-4D97-AF65-F5344CB8AC3E}">
        <p14:creationId xmlns:p14="http://schemas.microsoft.com/office/powerpoint/2010/main" val="330899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urbulence—scales, measurements"/>
          <p:cNvSpPr txBox="1">
            <a:spLocks noGrp="1"/>
          </p:cNvSpPr>
          <p:nvPr>
            <p:ph type="body" idx="21"/>
          </p:nvPr>
        </p:nvSpPr>
        <p:spPr>
          <a:xfrm>
            <a:off x="603250" y="1310447"/>
            <a:ext cx="10985500" cy="46739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fontScale="92500" lnSpcReduction="10000"/>
          </a:bodyPr>
          <a:lstStyle/>
          <a:p>
            <a:r>
              <a:t>Turbulence—scales, measurements</a:t>
            </a:r>
          </a:p>
        </p:txBody>
      </p:sp>
      <p:sp>
        <p:nvSpPr>
          <p:cNvPr id="168" name="AATM 505—Boundary Layer Meteorology Module"/>
          <p:cNvSpPr txBox="1">
            <a:spLocks noGrp="1"/>
          </p:cNvSpPr>
          <p:nvPr>
            <p:ph type="title"/>
          </p:nvPr>
        </p:nvSpPr>
        <p:spPr>
          <a:xfrm>
            <a:off x="658314" y="411033"/>
            <a:ext cx="7704298" cy="716582"/>
          </a:xfrm>
          <a:prstGeom prst="rect">
            <a:avLst/>
          </a:prstGeom>
        </p:spPr>
        <p:txBody>
          <a:bodyPr>
            <a:normAutofit fontScale="90000"/>
          </a:bodyPr>
          <a:lstStyle>
            <a:lvl1pPr defTabSz="1511770">
              <a:defRPr sz="5270" spc="-105"/>
            </a:lvl1pPr>
          </a:lstStyle>
          <a:p>
            <a:r>
              <a:t>AATM 505—Boundary Layer Meteorology Module</a:t>
            </a:r>
          </a:p>
        </p:txBody>
      </p:sp>
      <p:pic>
        <p:nvPicPr>
          <p:cNvPr id="169" name="2-supercompute.png" descr="2-supercompute.png"/>
          <p:cNvPicPr>
            <a:picLocks noChangeAspect="1"/>
          </p:cNvPicPr>
          <p:nvPr/>
        </p:nvPicPr>
        <p:blipFill>
          <a:blip r:embed="rId2"/>
          <a:stretch>
            <a:fillRect/>
          </a:stretch>
        </p:blipFill>
        <p:spPr>
          <a:xfrm>
            <a:off x="658314" y="1888153"/>
            <a:ext cx="5316550" cy="4200523"/>
          </a:xfrm>
          <a:prstGeom prst="rect">
            <a:avLst/>
          </a:prstGeom>
          <a:ln w="12700">
            <a:miter lim="400000"/>
          </a:ln>
        </p:spPr>
      </p:pic>
      <p:sp>
        <p:nvSpPr>
          <p:cNvPr id="170" name="Spectral Gap…"/>
          <p:cNvSpPr txBox="1">
            <a:spLocks noGrp="1"/>
          </p:cNvSpPr>
          <p:nvPr>
            <p:ph type="body" sz="half" idx="1"/>
          </p:nvPr>
        </p:nvSpPr>
        <p:spPr>
          <a:xfrm>
            <a:off x="7143910" y="1960670"/>
            <a:ext cx="4684890" cy="4128006"/>
          </a:xfrm>
          <a:prstGeom prst="rect">
            <a:avLst/>
          </a:prstGeom>
        </p:spPr>
        <p:txBody>
          <a:bodyPr/>
          <a:lstStyle/>
          <a:p>
            <a:pPr marL="0" indent="304800">
              <a:buClr>
                <a:srgbClr val="000000"/>
              </a:buClr>
              <a:buNone/>
            </a:pPr>
            <a:r>
              <a:t>Spectral Gap</a:t>
            </a:r>
          </a:p>
          <a:p>
            <a:pPr marL="0" indent="304800">
              <a:buClr>
                <a:srgbClr val="000000"/>
              </a:buClr>
              <a:buNone/>
            </a:pPr>
            <a:r>
              <a:t>Taylor’s Hypothesis</a:t>
            </a:r>
          </a:p>
          <a:p>
            <a:pPr marL="0" indent="304800">
              <a:buClr>
                <a:srgbClr val="000000"/>
              </a:buClr>
              <a:buNone/>
            </a:pPr>
            <a:r>
              <a:t>Fluxes</a:t>
            </a:r>
          </a:p>
          <a:p>
            <a:pPr marL="0" indent="304800">
              <a:buClr>
                <a:srgbClr val="000000"/>
              </a:buClr>
              <a:buNone/>
            </a:pPr>
            <a:r>
              <a:t>Turbulent scales</a:t>
            </a:r>
          </a:p>
          <a:p>
            <a:pPr marL="0" indent="304800">
              <a:buClr>
                <a:srgbClr val="000000"/>
              </a:buClr>
              <a:buNone/>
            </a:pPr>
            <a:r>
              <a:t>Reynold’s averaging</a:t>
            </a:r>
          </a:p>
          <a:p>
            <a:pPr marL="0" indent="304800">
              <a:buClr>
                <a:srgbClr val="000000"/>
              </a:buClr>
              <a:buNone/>
            </a:pPr>
            <a:r>
              <a:t>Measurements</a:t>
            </a:r>
          </a:p>
        </p:txBody>
      </p:sp>
    </p:spTree>
    <p:extLst>
      <p:ext uri="{BB962C8B-B14F-4D97-AF65-F5344CB8AC3E}">
        <p14:creationId xmlns:p14="http://schemas.microsoft.com/office/powerpoint/2010/main" val="215284851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tability—types, measurements, indices"/>
          <p:cNvSpPr txBox="1">
            <a:spLocks noGrp="1"/>
          </p:cNvSpPr>
          <p:nvPr>
            <p:ph type="body" idx="21"/>
          </p:nvPr>
        </p:nvSpPr>
        <p:spPr>
          <a:xfrm>
            <a:off x="603250" y="1327194"/>
            <a:ext cx="10985500" cy="46739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fontScale="92500" lnSpcReduction="10000"/>
          </a:bodyPr>
          <a:lstStyle/>
          <a:p>
            <a:r>
              <a:t>Stability—types, measurements, indices</a:t>
            </a:r>
          </a:p>
        </p:txBody>
      </p:sp>
      <p:sp>
        <p:nvSpPr>
          <p:cNvPr id="173" name="AATM 505—Boundary Layer Meteorology Module"/>
          <p:cNvSpPr txBox="1">
            <a:spLocks noGrp="1"/>
          </p:cNvSpPr>
          <p:nvPr>
            <p:ph type="title"/>
          </p:nvPr>
        </p:nvSpPr>
        <p:spPr>
          <a:xfrm>
            <a:off x="603250" y="413190"/>
            <a:ext cx="7704298" cy="716582"/>
          </a:xfrm>
          <a:prstGeom prst="rect">
            <a:avLst/>
          </a:prstGeom>
        </p:spPr>
        <p:txBody>
          <a:bodyPr>
            <a:normAutofit fontScale="90000"/>
          </a:bodyPr>
          <a:lstStyle>
            <a:lvl1pPr defTabSz="1511770">
              <a:defRPr sz="5270" spc="-105"/>
            </a:lvl1pPr>
          </a:lstStyle>
          <a:p>
            <a:r>
              <a:t>AATM 505—Boundary Layer Meteorology Module</a:t>
            </a:r>
          </a:p>
        </p:txBody>
      </p:sp>
      <p:pic>
        <p:nvPicPr>
          <p:cNvPr id="174" name="Hvamspic3-039.jpg" descr="Hvamspic3-039.jpg"/>
          <p:cNvPicPr>
            <a:picLocks/>
          </p:cNvPicPr>
          <p:nvPr/>
        </p:nvPicPr>
        <p:blipFill>
          <a:blip r:embed="rId2"/>
          <a:stretch>
            <a:fillRect/>
          </a:stretch>
        </p:blipFill>
        <p:spPr>
          <a:xfrm>
            <a:off x="509481" y="1741714"/>
            <a:ext cx="5187279" cy="3870949"/>
          </a:xfrm>
          <a:prstGeom prst="rect">
            <a:avLst/>
          </a:prstGeom>
          <a:ln w="12700">
            <a:miter lim="400000"/>
          </a:ln>
        </p:spPr>
      </p:pic>
      <p:sp>
        <p:nvSpPr>
          <p:cNvPr id="175" name="Photo: Tom Drew, Wyoming King Air during Hudson Valley Ambient Meteorology Study—near Athens NY."/>
          <p:cNvSpPr txBox="1"/>
          <p:nvPr/>
        </p:nvSpPr>
        <p:spPr>
          <a:xfrm>
            <a:off x="509481" y="5744712"/>
            <a:ext cx="5187279" cy="5283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lgn="l">
              <a:defRPr sz="3100">
                <a:solidFill>
                  <a:srgbClr val="000000"/>
                </a:solidFill>
              </a:defRPr>
            </a:lvl1pPr>
          </a:lstStyle>
          <a:p>
            <a:r>
              <a:rPr sz="1550"/>
              <a:t>Photo: Tom Drew, Wyoming King Air during Hudson Valley Ambient Meteorology Study—near Athens NY.</a:t>
            </a:r>
          </a:p>
        </p:txBody>
      </p:sp>
      <p:sp>
        <p:nvSpPr>
          <p:cNvPr id="176" name="Stability within the BL and diurnal cycle…"/>
          <p:cNvSpPr txBox="1">
            <a:spLocks noGrp="1"/>
          </p:cNvSpPr>
          <p:nvPr>
            <p:ph type="body" sz="half" idx="1"/>
          </p:nvPr>
        </p:nvSpPr>
        <p:spPr>
          <a:xfrm>
            <a:off x="7132062" y="2124252"/>
            <a:ext cx="4684890" cy="4128006"/>
          </a:xfrm>
          <a:prstGeom prst="rect">
            <a:avLst/>
          </a:prstGeom>
        </p:spPr>
        <p:txBody>
          <a:bodyPr/>
          <a:lstStyle/>
          <a:p>
            <a:pPr marL="0" indent="304800">
              <a:buClr>
                <a:srgbClr val="000000"/>
              </a:buClr>
              <a:buNone/>
            </a:pPr>
            <a:r>
              <a:t>Stability within the BL and </a:t>
            </a:r>
            <a:r>
              <a:rPr lang="en-US"/>
              <a:t>	</a:t>
            </a:r>
            <a:r>
              <a:t>diurnal cycle</a:t>
            </a:r>
          </a:p>
          <a:p>
            <a:pPr marL="0" indent="304800">
              <a:buClr>
                <a:srgbClr val="000000"/>
              </a:buClr>
              <a:buNone/>
            </a:pPr>
            <a:r>
              <a:t>Richardson number</a:t>
            </a:r>
          </a:p>
          <a:p>
            <a:pPr marL="0" indent="304800">
              <a:buClr>
                <a:srgbClr val="000000"/>
              </a:buClr>
              <a:buNone/>
            </a:pPr>
            <a:r>
              <a:rPr err="1"/>
              <a:t>Obukhov</a:t>
            </a:r>
            <a:r>
              <a:t> length</a:t>
            </a:r>
          </a:p>
          <a:p>
            <a:pPr marL="0" indent="304800">
              <a:buClr>
                <a:srgbClr val="000000"/>
              </a:buClr>
              <a:buNone/>
            </a:pPr>
            <a:r>
              <a:t>Diabatic wind profile</a:t>
            </a:r>
          </a:p>
        </p:txBody>
      </p:sp>
    </p:spTree>
    <p:extLst>
      <p:ext uri="{BB962C8B-B14F-4D97-AF65-F5344CB8AC3E}">
        <p14:creationId xmlns:p14="http://schemas.microsoft.com/office/powerpoint/2010/main" val="33166887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Lecture 4: Surface Parameterizations—empirical relationships and measurements—surface fluxes (putting it all together)"/>
          <p:cNvSpPr txBox="1">
            <a:spLocks noGrp="1"/>
          </p:cNvSpPr>
          <p:nvPr>
            <p:ph type="body" idx="21"/>
          </p:nvPr>
        </p:nvSpPr>
        <p:spPr>
          <a:xfrm>
            <a:off x="603250" y="1264792"/>
            <a:ext cx="10985500" cy="61312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chor="ctr">
            <a:normAutofit fontScale="55000" lnSpcReduction="20000"/>
          </a:bodyPr>
          <a:lstStyle>
            <a:lvl1pPr defTabSz="561340">
              <a:defRPr sz="3740"/>
            </a:lvl1pPr>
          </a:lstStyle>
          <a:p>
            <a:r>
              <a:t>Lecture 4: Surface Parameterizations—empirical relationships and measurements—surface fluxes (putting it all together)</a:t>
            </a:r>
          </a:p>
        </p:txBody>
      </p:sp>
      <p:sp>
        <p:nvSpPr>
          <p:cNvPr id="179" name="AATM 505—Boundary Layer Meteorology Module"/>
          <p:cNvSpPr txBox="1">
            <a:spLocks noGrp="1"/>
          </p:cNvSpPr>
          <p:nvPr>
            <p:ph type="title"/>
          </p:nvPr>
        </p:nvSpPr>
        <p:spPr>
          <a:xfrm>
            <a:off x="603250" y="327215"/>
            <a:ext cx="7704298" cy="716582"/>
          </a:xfrm>
          <a:prstGeom prst="rect">
            <a:avLst/>
          </a:prstGeom>
        </p:spPr>
        <p:txBody>
          <a:bodyPr>
            <a:normAutofit fontScale="90000"/>
          </a:bodyPr>
          <a:lstStyle>
            <a:lvl1pPr defTabSz="1511770">
              <a:defRPr sz="5270" spc="-105"/>
            </a:lvl1pPr>
          </a:lstStyle>
          <a:p>
            <a:r>
              <a:t>AATM 505—Boundary Layer Meteorology Module</a:t>
            </a:r>
          </a:p>
        </p:txBody>
      </p:sp>
      <p:pic>
        <p:nvPicPr>
          <p:cNvPr id="180" name="Screen Shot 2021-01-31 at 12.10.06 PM.png" descr="Screen Shot 2021-01-31 at 12.10.06 PM.png"/>
          <p:cNvPicPr>
            <a:picLocks noChangeAspect="1"/>
          </p:cNvPicPr>
          <p:nvPr/>
        </p:nvPicPr>
        <p:blipFill>
          <a:blip r:embed="rId2"/>
          <a:stretch>
            <a:fillRect/>
          </a:stretch>
        </p:blipFill>
        <p:spPr>
          <a:xfrm>
            <a:off x="495791" y="1869025"/>
            <a:ext cx="5382283" cy="4303469"/>
          </a:xfrm>
          <a:prstGeom prst="rect">
            <a:avLst/>
          </a:prstGeom>
          <a:ln w="12700">
            <a:miter lim="400000"/>
          </a:ln>
        </p:spPr>
      </p:pic>
      <p:sp>
        <p:nvSpPr>
          <p:cNvPr id="181" name="Freedman and Fitzjarrald (2018 AMS Boundary Layers and Turbulence Symposium)"/>
          <p:cNvSpPr txBox="1"/>
          <p:nvPr/>
        </p:nvSpPr>
        <p:spPr>
          <a:xfrm>
            <a:off x="495790" y="6223199"/>
            <a:ext cx="5382284" cy="4975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lgn="l">
              <a:defRPr sz="2900">
                <a:solidFill>
                  <a:srgbClr val="000000"/>
                </a:solidFill>
              </a:defRPr>
            </a:lvl1pPr>
          </a:lstStyle>
          <a:p>
            <a:r>
              <a:rPr sz="1450"/>
              <a:t>Freedman and Fitzjarrald (2018 AMS Boundary Layers and Turbulence Symposium)</a:t>
            </a:r>
          </a:p>
        </p:txBody>
      </p:sp>
      <p:sp>
        <p:nvSpPr>
          <p:cNvPr id="182" name="Bulk aerodynamic formulas…"/>
          <p:cNvSpPr txBox="1">
            <a:spLocks noGrp="1"/>
          </p:cNvSpPr>
          <p:nvPr>
            <p:ph type="body" sz="half" idx="1"/>
          </p:nvPr>
        </p:nvSpPr>
        <p:spPr>
          <a:xfrm>
            <a:off x="7108365" y="2098908"/>
            <a:ext cx="4684890" cy="4128006"/>
          </a:xfrm>
          <a:prstGeom prst="rect">
            <a:avLst/>
          </a:prstGeom>
        </p:spPr>
        <p:txBody>
          <a:bodyPr/>
          <a:lstStyle/>
          <a:p>
            <a:pPr marL="0" indent="304800">
              <a:buClr>
                <a:srgbClr val="000000"/>
              </a:buClr>
              <a:buNone/>
            </a:pPr>
            <a:r>
              <a:t>Bulk aerodynamic formulas</a:t>
            </a:r>
          </a:p>
          <a:p>
            <a:pPr marL="0" indent="304800">
              <a:buClr>
                <a:srgbClr val="000000"/>
              </a:buClr>
              <a:buNone/>
            </a:pPr>
            <a:r>
              <a:t>NYS Mesonet measurements</a:t>
            </a:r>
          </a:p>
          <a:p>
            <a:pPr marL="0" lvl="2" indent="609600">
              <a:buClr>
                <a:srgbClr val="000000"/>
              </a:buClr>
              <a:buNone/>
            </a:pPr>
            <a:r>
              <a:t>Surface fluxes</a:t>
            </a:r>
          </a:p>
          <a:p>
            <a:pPr marL="0" lvl="2" indent="609600">
              <a:buClr>
                <a:srgbClr val="000000"/>
              </a:buClr>
              <a:buNone/>
            </a:pPr>
            <a:r>
              <a:t>Profilers</a:t>
            </a:r>
          </a:p>
          <a:p>
            <a:pPr marL="0" lvl="3" indent="914400">
              <a:buClr>
                <a:srgbClr val="000000"/>
              </a:buClr>
              <a:buNone/>
            </a:pPr>
            <a:r>
              <a:t>Wind</a:t>
            </a:r>
          </a:p>
          <a:p>
            <a:pPr marL="0" lvl="3" indent="914400">
              <a:buClr>
                <a:srgbClr val="000000"/>
              </a:buClr>
              <a:buNone/>
            </a:pPr>
            <a:r>
              <a:t>Temperature, moisture</a:t>
            </a:r>
          </a:p>
        </p:txBody>
      </p:sp>
    </p:spTree>
    <p:extLst>
      <p:ext uri="{BB962C8B-B14F-4D97-AF65-F5344CB8AC3E}">
        <p14:creationId xmlns:p14="http://schemas.microsoft.com/office/powerpoint/2010/main" val="170852680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Lecture 5: Offshore (Marine) Boundary Layer [air-sea interactions]"/>
          <p:cNvSpPr txBox="1">
            <a:spLocks noGrp="1"/>
          </p:cNvSpPr>
          <p:nvPr>
            <p:ph type="body" idx="21"/>
          </p:nvPr>
        </p:nvSpPr>
        <p:spPr>
          <a:xfrm>
            <a:off x="603250" y="1310523"/>
            <a:ext cx="10985500" cy="61312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chor="ctr">
            <a:normAutofit/>
          </a:bodyPr>
          <a:lstStyle/>
          <a:p>
            <a:r>
              <a:t>Lecture 5: Offshore (Marine) Boundary Layer [air-sea interactions]</a:t>
            </a:r>
          </a:p>
        </p:txBody>
      </p:sp>
      <p:sp>
        <p:nvSpPr>
          <p:cNvPr id="185" name="AATM 505—Boundary Layer Meteorology Module"/>
          <p:cNvSpPr txBox="1">
            <a:spLocks noGrp="1"/>
          </p:cNvSpPr>
          <p:nvPr>
            <p:ph type="title"/>
          </p:nvPr>
        </p:nvSpPr>
        <p:spPr>
          <a:xfrm>
            <a:off x="603250" y="393332"/>
            <a:ext cx="7704298" cy="716582"/>
          </a:xfrm>
          <a:prstGeom prst="rect">
            <a:avLst/>
          </a:prstGeom>
        </p:spPr>
        <p:txBody>
          <a:bodyPr>
            <a:normAutofit fontScale="90000"/>
          </a:bodyPr>
          <a:lstStyle>
            <a:lvl1pPr defTabSz="1511770">
              <a:defRPr sz="5270" spc="-105"/>
            </a:lvl1pPr>
          </a:lstStyle>
          <a:p>
            <a:r>
              <a:t>AATM 505—Boundary Layer Meteorology Module</a:t>
            </a:r>
          </a:p>
        </p:txBody>
      </p:sp>
      <p:sp>
        <p:nvSpPr>
          <p:cNvPr id="186" name="From DOE NREL"/>
          <p:cNvSpPr txBox="1"/>
          <p:nvPr/>
        </p:nvSpPr>
        <p:spPr>
          <a:xfrm>
            <a:off x="1615173" y="6216228"/>
            <a:ext cx="1655433" cy="2975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lvl1pPr algn="l">
              <a:defRPr sz="3200">
                <a:solidFill>
                  <a:srgbClr val="000000"/>
                </a:solidFill>
              </a:defRPr>
            </a:lvl1pPr>
          </a:lstStyle>
          <a:p>
            <a:r>
              <a:rPr sz="1600"/>
              <a:t>From DOE NREL</a:t>
            </a:r>
          </a:p>
        </p:txBody>
      </p:sp>
      <p:pic>
        <p:nvPicPr>
          <p:cNvPr id="187" name="Image" descr="Image"/>
          <p:cNvPicPr>
            <a:picLocks noChangeAspect="1"/>
          </p:cNvPicPr>
          <p:nvPr/>
        </p:nvPicPr>
        <p:blipFill>
          <a:blip r:embed="rId2"/>
          <a:stretch>
            <a:fillRect/>
          </a:stretch>
        </p:blipFill>
        <p:spPr>
          <a:xfrm>
            <a:off x="705691" y="1815497"/>
            <a:ext cx="3474396" cy="4290880"/>
          </a:xfrm>
          <a:prstGeom prst="rect">
            <a:avLst/>
          </a:prstGeom>
          <a:ln w="12700">
            <a:miter lim="400000"/>
          </a:ln>
        </p:spPr>
      </p:pic>
      <p:sp>
        <p:nvSpPr>
          <p:cNvPr id="188" name="Marine ABL…"/>
          <p:cNvSpPr txBox="1">
            <a:spLocks noGrp="1"/>
          </p:cNvSpPr>
          <p:nvPr>
            <p:ph type="body" sz="half" idx="1"/>
          </p:nvPr>
        </p:nvSpPr>
        <p:spPr>
          <a:xfrm>
            <a:off x="5965103" y="2124252"/>
            <a:ext cx="4684890" cy="4128006"/>
          </a:xfrm>
          <a:prstGeom prst="rect">
            <a:avLst/>
          </a:prstGeom>
        </p:spPr>
        <p:txBody>
          <a:bodyPr/>
          <a:lstStyle/>
          <a:p>
            <a:pPr marL="0" indent="304800">
              <a:buClr>
                <a:srgbClr val="000000"/>
              </a:buClr>
              <a:buNone/>
            </a:pPr>
            <a:r>
              <a:t>Marine ABL</a:t>
            </a:r>
          </a:p>
          <a:p>
            <a:pPr marL="0" indent="304800">
              <a:buClr>
                <a:srgbClr val="000000"/>
              </a:buClr>
              <a:buNone/>
            </a:pPr>
            <a:r>
              <a:t>Compare and contrast with </a:t>
            </a:r>
            <a:r>
              <a:rPr lang="en-US"/>
              <a:t>   </a:t>
            </a:r>
            <a:r>
              <a:t>land-based ABL</a:t>
            </a:r>
          </a:p>
          <a:p>
            <a:pPr marL="0" indent="304800">
              <a:buClr>
                <a:srgbClr val="000000"/>
              </a:buClr>
              <a:buNone/>
            </a:pPr>
            <a:r>
              <a:t>Air-sea interaction</a:t>
            </a:r>
          </a:p>
          <a:p>
            <a:pPr marL="0" indent="304800">
              <a:buClr>
                <a:srgbClr val="000000"/>
              </a:buClr>
              <a:buNone/>
            </a:pPr>
            <a:r>
              <a:t>Sea breeze circulation</a:t>
            </a:r>
          </a:p>
          <a:p>
            <a:pPr marL="0" indent="304800">
              <a:buClr>
                <a:srgbClr val="000000"/>
              </a:buClr>
              <a:buNone/>
            </a:pPr>
            <a:r>
              <a:t>Offshore wind energy</a:t>
            </a:r>
          </a:p>
        </p:txBody>
      </p:sp>
    </p:spTree>
    <p:extLst>
      <p:ext uri="{BB962C8B-B14F-4D97-AF65-F5344CB8AC3E}">
        <p14:creationId xmlns:p14="http://schemas.microsoft.com/office/powerpoint/2010/main" val="43911337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ATM 505</a:t>
            </a:r>
            <a:br>
              <a:rPr lang="en-US"/>
            </a:br>
            <a:r>
              <a:rPr lang="en-US"/>
              <a:t>Atmospheric Chemistry</a:t>
            </a:r>
          </a:p>
        </p:txBody>
      </p:sp>
      <p:sp>
        <p:nvSpPr>
          <p:cNvPr id="3" name="Subtitle 2"/>
          <p:cNvSpPr>
            <a:spLocks noGrp="1"/>
          </p:cNvSpPr>
          <p:nvPr>
            <p:ph type="subTitle" idx="1"/>
          </p:nvPr>
        </p:nvSpPr>
        <p:spPr/>
        <p:txBody>
          <a:bodyPr/>
          <a:lstStyle/>
          <a:p>
            <a:r>
              <a:rPr lang="en-US" err="1"/>
              <a:t>Jie</a:t>
            </a:r>
            <a:r>
              <a:rPr lang="en-US"/>
              <a:t> Zhang</a:t>
            </a:r>
          </a:p>
          <a:p>
            <a:r>
              <a:rPr lang="en-US"/>
              <a:t>ASRC</a:t>
            </a:r>
          </a:p>
          <a:p>
            <a:r>
              <a:rPr lang="en-US"/>
              <a:t>jzhang34@albany.edu</a:t>
            </a:r>
          </a:p>
        </p:txBody>
      </p:sp>
    </p:spTree>
    <p:extLst>
      <p:ext uri="{BB962C8B-B14F-4D97-AF65-F5344CB8AC3E}">
        <p14:creationId xmlns:p14="http://schemas.microsoft.com/office/powerpoint/2010/main" val="831321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Atmospheric Chemistry</a:t>
            </a:r>
          </a:p>
        </p:txBody>
      </p:sp>
      <p:sp>
        <p:nvSpPr>
          <p:cNvPr id="3" name="Content Placeholder 2"/>
          <p:cNvSpPr>
            <a:spLocks noGrp="1"/>
          </p:cNvSpPr>
          <p:nvPr>
            <p:ph idx="1"/>
          </p:nvPr>
        </p:nvSpPr>
        <p:spPr/>
        <p:txBody>
          <a:bodyPr/>
          <a:lstStyle/>
          <a:p>
            <a:r>
              <a:rPr lang="en-US"/>
              <a:t>Study </a:t>
            </a:r>
            <a:r>
              <a:rPr lang="en-US" b="1"/>
              <a:t>composition</a:t>
            </a:r>
            <a:r>
              <a:rPr lang="en-US"/>
              <a:t> and </a:t>
            </a:r>
            <a:r>
              <a:rPr lang="en-US" b="1"/>
              <a:t>chemistry</a:t>
            </a:r>
            <a:r>
              <a:rPr lang="en-US"/>
              <a:t> of the atmosphere</a:t>
            </a:r>
          </a:p>
          <a:p>
            <a:r>
              <a:rPr lang="en-US"/>
              <a:t>More specifically, the </a:t>
            </a:r>
            <a:r>
              <a:rPr lang="en-US" b="1"/>
              <a:t>sources, sinks, and transformations of reactive species</a:t>
            </a:r>
            <a:endParaRPr lang="en-US"/>
          </a:p>
          <a:p>
            <a:r>
              <a:rPr lang="en-US"/>
              <a:t>Reactive gases and particles are a very small fraction of the atmospheric mass (and volume)</a:t>
            </a:r>
          </a:p>
          <a:p>
            <a:r>
              <a:rPr lang="en-US"/>
              <a:t>How important can these “trace” reactive species be?</a:t>
            </a:r>
          </a:p>
        </p:txBody>
      </p:sp>
    </p:spTree>
    <p:extLst>
      <p:ext uri="{BB962C8B-B14F-4D97-AF65-F5344CB8AC3E}">
        <p14:creationId xmlns:p14="http://schemas.microsoft.com/office/powerpoint/2010/main" val="280270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89933"/>
            <a:ext cx="7886700" cy="1400757"/>
          </a:xfrm>
        </p:spPr>
        <p:txBody>
          <a:bodyPr>
            <a:normAutofit/>
          </a:bodyPr>
          <a:lstStyle/>
          <a:p>
            <a:r>
              <a:rPr lang="en-US" sz="3600" b="1"/>
              <a:t>Examples of the Impact of Chemistry</a:t>
            </a:r>
          </a:p>
        </p:txBody>
      </p:sp>
      <p:sp>
        <p:nvSpPr>
          <p:cNvPr id="3" name="Content Placeholder 2"/>
          <p:cNvSpPr>
            <a:spLocks noGrp="1"/>
          </p:cNvSpPr>
          <p:nvPr>
            <p:ph idx="1"/>
          </p:nvPr>
        </p:nvSpPr>
        <p:spPr>
          <a:xfrm>
            <a:off x="955040" y="1459819"/>
            <a:ext cx="9855200" cy="4727304"/>
          </a:xfrm>
        </p:spPr>
        <p:txBody>
          <a:bodyPr>
            <a:normAutofit/>
          </a:bodyPr>
          <a:lstStyle/>
          <a:p>
            <a:r>
              <a:rPr lang="en-US">
                <a:solidFill>
                  <a:srgbClr val="FF0000"/>
                </a:solidFill>
              </a:rPr>
              <a:t>Ozone,</a:t>
            </a:r>
            <a:r>
              <a:rPr lang="en-US"/>
              <a:t> mainly in the stratosphere, has a mole fraction and mass fraction up to about 10 ppm, but makes human life on the surface possible by absorbing nearly all harmful UV radiation.</a:t>
            </a:r>
          </a:p>
          <a:p>
            <a:r>
              <a:rPr lang="en-US"/>
              <a:t>Surprisingly, </a:t>
            </a:r>
            <a:r>
              <a:rPr lang="en-US">
                <a:solidFill>
                  <a:srgbClr val="FF0000"/>
                </a:solidFill>
              </a:rPr>
              <a:t>Ozone</a:t>
            </a:r>
            <a:r>
              <a:rPr lang="en-US"/>
              <a:t> at the surface, with concentrations typically less than 0.1 </a:t>
            </a:r>
            <a:r>
              <a:rPr lang="en-US" err="1"/>
              <a:t>ppmv</a:t>
            </a:r>
            <a:r>
              <a:rPr lang="en-US"/>
              <a:t>, is harmful to humans.</a:t>
            </a:r>
          </a:p>
          <a:p>
            <a:endParaRPr lang="en-US"/>
          </a:p>
          <a:p>
            <a:r>
              <a:rPr lang="en-US">
                <a:solidFill>
                  <a:srgbClr val="C00000"/>
                </a:solidFill>
              </a:rPr>
              <a:t>Particulate Matter </a:t>
            </a:r>
            <a:r>
              <a:rPr lang="en-US"/>
              <a:t>(PM or aerosols) at the surface, is also harmful to human health at levels down to 0.01 ppmm</a:t>
            </a:r>
          </a:p>
          <a:p>
            <a:endParaRPr lang="en-US"/>
          </a:p>
          <a:p>
            <a:r>
              <a:rPr lang="en-US">
                <a:solidFill>
                  <a:srgbClr val="002060"/>
                </a:solidFill>
              </a:rPr>
              <a:t> Other impacts on Climate</a:t>
            </a:r>
            <a:r>
              <a:rPr lang="en-US"/>
              <a:t>, </a:t>
            </a:r>
            <a:r>
              <a:rPr lang="en-US">
                <a:solidFill>
                  <a:schemeClr val="accent4"/>
                </a:solidFill>
              </a:rPr>
              <a:t>Acid Rain</a:t>
            </a:r>
            <a:r>
              <a:rPr lang="en-US"/>
              <a:t>, </a:t>
            </a:r>
            <a:r>
              <a:rPr lang="en-US">
                <a:solidFill>
                  <a:schemeClr val="accent6"/>
                </a:solidFill>
              </a:rPr>
              <a:t>ecosystem damage</a:t>
            </a:r>
            <a:r>
              <a:rPr lang="en-US"/>
              <a:t>, etc.</a:t>
            </a:r>
          </a:p>
        </p:txBody>
      </p:sp>
    </p:spTree>
    <p:extLst>
      <p:ext uri="{BB962C8B-B14F-4D97-AF65-F5344CB8AC3E}">
        <p14:creationId xmlns:p14="http://schemas.microsoft.com/office/powerpoint/2010/main" val="1720531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Unit Outline</a:t>
            </a:r>
          </a:p>
        </p:txBody>
      </p:sp>
      <p:sp>
        <p:nvSpPr>
          <p:cNvPr id="3" name="Content Placeholder 2"/>
          <p:cNvSpPr>
            <a:spLocks noGrp="1"/>
          </p:cNvSpPr>
          <p:nvPr>
            <p:ph idx="1"/>
          </p:nvPr>
        </p:nvSpPr>
        <p:spPr/>
        <p:txBody>
          <a:bodyPr/>
          <a:lstStyle/>
          <a:p>
            <a:r>
              <a:rPr lang="en-US"/>
              <a:t>Stratospheric Chemistry (including the Antarctic Ozone Hole)</a:t>
            </a:r>
          </a:p>
          <a:p>
            <a:r>
              <a:rPr lang="en-US"/>
              <a:t>Tropospheric Gas Phase Chemistry</a:t>
            </a:r>
          </a:p>
          <a:p>
            <a:r>
              <a:rPr lang="en-US"/>
              <a:t>Aqueous Atmospheric Chemistry and Acid Rain</a:t>
            </a:r>
          </a:p>
          <a:p>
            <a:r>
              <a:rPr lang="en-US"/>
              <a:t>Aerosol Chemistry</a:t>
            </a:r>
          </a:p>
          <a:p>
            <a:r>
              <a:rPr lang="en-US"/>
              <a:t>Atmospheric Chemistry Measurements</a:t>
            </a:r>
          </a:p>
        </p:txBody>
      </p:sp>
    </p:spTree>
    <p:extLst>
      <p:ext uri="{BB962C8B-B14F-4D97-AF65-F5344CB8AC3E}">
        <p14:creationId xmlns:p14="http://schemas.microsoft.com/office/powerpoint/2010/main" val="678980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ATM 505</a:t>
            </a:r>
            <a:br>
              <a:rPr lang="en-US"/>
            </a:br>
            <a:r>
              <a:rPr lang="en-US"/>
              <a:t>Atmospheric Aerosols</a:t>
            </a:r>
          </a:p>
        </p:txBody>
      </p:sp>
      <p:sp>
        <p:nvSpPr>
          <p:cNvPr id="3" name="Subtitle 2"/>
          <p:cNvSpPr>
            <a:spLocks noGrp="1"/>
          </p:cNvSpPr>
          <p:nvPr>
            <p:ph type="subTitle" idx="1"/>
          </p:nvPr>
        </p:nvSpPr>
        <p:spPr/>
        <p:txBody>
          <a:bodyPr/>
          <a:lstStyle/>
          <a:p>
            <a:r>
              <a:rPr lang="en-US"/>
              <a:t>Fangqun Yu</a:t>
            </a:r>
          </a:p>
          <a:p>
            <a:r>
              <a:rPr lang="en-US"/>
              <a:t>ASRC</a:t>
            </a:r>
          </a:p>
          <a:p>
            <a:r>
              <a:rPr lang="en-US"/>
              <a:t>fyu@albany.edu</a:t>
            </a:r>
          </a:p>
        </p:txBody>
      </p:sp>
    </p:spTree>
    <p:extLst>
      <p:ext uri="{BB962C8B-B14F-4D97-AF65-F5344CB8AC3E}">
        <p14:creationId xmlns:p14="http://schemas.microsoft.com/office/powerpoint/2010/main" val="2157541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434" y="-225151"/>
            <a:ext cx="10515600" cy="1091831"/>
          </a:xfrm>
        </p:spPr>
        <p:txBody>
          <a:bodyPr>
            <a:normAutofit/>
          </a:bodyPr>
          <a:lstStyle/>
          <a:p>
            <a:pPr algn="ctr"/>
            <a:r>
              <a:rPr lang="en-US" sz="2800"/>
              <a:t>Importance of Atmospheric Aerosols</a:t>
            </a:r>
          </a:p>
        </p:txBody>
      </p:sp>
      <p:sp>
        <p:nvSpPr>
          <p:cNvPr id="3" name="Content Placeholder 2"/>
          <p:cNvSpPr>
            <a:spLocks noGrp="1"/>
          </p:cNvSpPr>
          <p:nvPr>
            <p:ph idx="1"/>
          </p:nvPr>
        </p:nvSpPr>
        <p:spPr>
          <a:xfrm>
            <a:off x="0" y="536454"/>
            <a:ext cx="12191999" cy="699558"/>
          </a:xfrm>
        </p:spPr>
        <p:txBody>
          <a:bodyPr>
            <a:noAutofit/>
          </a:bodyPr>
          <a:lstStyle/>
          <a:p>
            <a:pPr marL="0" indent="0">
              <a:lnSpc>
                <a:spcPct val="100000"/>
              </a:lnSpc>
              <a:buNone/>
            </a:pPr>
            <a:r>
              <a:rPr lang="en-US" sz="2200">
                <a:solidFill>
                  <a:srgbClr val="0000FF"/>
                </a:solidFill>
              </a:rPr>
              <a:t>1. Aerosol-cloud-radiation-precipitation interactions,  and thus climate forcing and the hydrological cycle.</a:t>
            </a:r>
          </a:p>
        </p:txBody>
      </p:sp>
      <p:pic>
        <p:nvPicPr>
          <p:cNvPr id="5" name="Tiny Particles, Big Storm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1826" y="1086240"/>
            <a:ext cx="9520619" cy="5355349"/>
          </a:xfrm>
          <a:prstGeom prst="rect">
            <a:avLst/>
          </a:prstGeom>
        </p:spPr>
      </p:pic>
      <p:sp>
        <p:nvSpPr>
          <p:cNvPr id="4" name="Rectangle 3"/>
          <p:cNvSpPr/>
          <p:nvPr/>
        </p:nvSpPr>
        <p:spPr>
          <a:xfrm>
            <a:off x="0" y="6488668"/>
            <a:ext cx="5432385" cy="369332"/>
          </a:xfrm>
          <a:prstGeom prst="rect">
            <a:avLst/>
          </a:prstGeom>
        </p:spPr>
        <p:txBody>
          <a:bodyPr wrap="none">
            <a:spAutoFit/>
          </a:bodyPr>
          <a:lstStyle/>
          <a:p>
            <a:r>
              <a:rPr lang="en-US"/>
              <a:t>From https://www.pnnl.gov/news/release.aspx?id=4489</a:t>
            </a:r>
          </a:p>
        </p:txBody>
      </p:sp>
    </p:spTree>
    <p:extLst>
      <p:ext uri="{BB962C8B-B14F-4D97-AF65-F5344CB8AC3E}">
        <p14:creationId xmlns:p14="http://schemas.microsoft.com/office/powerpoint/2010/main" val="1597572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872" y="1497318"/>
            <a:ext cx="10371215" cy="1931682"/>
          </a:xfrm>
          <a:prstGeom prst="rect">
            <a:avLst/>
          </a:prstGeom>
          <a:solidFill>
            <a:srgbClr val="000046"/>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a:off x="-78872" y="1956455"/>
            <a:ext cx="10292344" cy="1692771"/>
          </a:xfrm>
          <a:prstGeom prst="rect">
            <a:avLst/>
          </a:prstGeom>
          <a:noFill/>
          <a:effectLst>
            <a:outerShdw blurRad="50800" dist="12700" dir="6000000" algn="ctr" rotWithShape="0">
              <a:srgbClr val="000000">
                <a:alpha val="0"/>
              </a:srgbClr>
            </a:outerShdw>
          </a:effectLst>
        </p:spPr>
        <p:txBody>
          <a:bodyPr wrap="square" rtlCol="0">
            <a:spAutoFit/>
          </a:bodyPr>
          <a:lstStyle/>
          <a:p>
            <a:pPr algn="ctr"/>
            <a:r>
              <a:rPr lang="en-US" sz="4000" b="1">
                <a:solidFill>
                  <a:srgbClr val="FBB500"/>
                </a:solidFill>
                <a:effectLst>
                  <a:outerShdw blurRad="50800" dist="50800" dir="5400000" algn="ctr" rotWithShape="0">
                    <a:srgbClr val="000000">
                      <a:alpha val="93000"/>
                    </a:srgbClr>
                  </a:outerShdw>
                </a:effectLst>
                <a:cs typeface="Arial" panose="020B0604020202020204" pitchFamily="34" charset="0"/>
              </a:rPr>
              <a:t>INTRODUCTIONS</a:t>
            </a:r>
            <a:endParaRPr lang="en-US" sz="4000" b="1">
              <a:solidFill>
                <a:schemeClr val="bg1"/>
              </a:solidFill>
              <a:effectLst>
                <a:outerShdw blurRad="50800" dist="50800" dir="5400000" algn="ctr" rotWithShape="0">
                  <a:srgbClr val="000000">
                    <a:alpha val="93000"/>
                  </a:srgbClr>
                </a:outerShdw>
              </a:effectLst>
              <a:cs typeface="Arial" panose="020B0604020202020204" pitchFamily="34" charset="0"/>
            </a:endParaRPr>
          </a:p>
          <a:p>
            <a:pPr algn="ctr"/>
            <a:endParaRPr lang="en-US" sz="4000" b="1">
              <a:solidFill>
                <a:schemeClr val="bg1"/>
              </a:solidFill>
              <a:effectLst>
                <a:outerShdw blurRad="50800" dist="50800" dir="5400000" algn="ctr" rotWithShape="0">
                  <a:srgbClr val="000000">
                    <a:alpha val="93000"/>
                  </a:srgbClr>
                </a:outerShdw>
              </a:effectLst>
              <a:cs typeface="Arial" panose="020B0604020202020204" pitchFamily="34" charset="0"/>
            </a:endParaRPr>
          </a:p>
          <a:p>
            <a:pPr algn="ctr"/>
            <a:endParaRPr lang="en-US" sz="2400" b="1">
              <a:solidFill>
                <a:srgbClr val="EEB500"/>
              </a:solidFill>
              <a:effectLst>
                <a:outerShdw blurRad="50800" dist="50800" dir="5400000" algn="ctr" rotWithShape="0">
                  <a:srgbClr val="000000">
                    <a:alpha val="93000"/>
                  </a:srgbClr>
                </a:outerShdw>
              </a:effectLst>
              <a:latin typeface="Arial" panose="020B0604020202020204" pitchFamily="34" charset="0"/>
              <a:cs typeface="Arial" panose="020B0604020202020204" pitchFamily="34" charset="0"/>
            </a:endParaRPr>
          </a:p>
        </p:txBody>
      </p:sp>
      <p:sp>
        <p:nvSpPr>
          <p:cNvPr id="3" name="Rectangle 2"/>
          <p:cNvSpPr/>
          <p:nvPr/>
        </p:nvSpPr>
        <p:spPr>
          <a:xfrm>
            <a:off x="10292343" y="0"/>
            <a:ext cx="2001257" cy="6858000"/>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54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490" y="51339"/>
            <a:ext cx="10515600" cy="706950"/>
          </a:xfrm>
        </p:spPr>
        <p:txBody>
          <a:bodyPr>
            <a:normAutofit/>
          </a:bodyPr>
          <a:lstStyle/>
          <a:p>
            <a:pPr algn="ctr"/>
            <a:r>
              <a:rPr lang="en-US" sz="2800"/>
              <a:t>Importance of Atmospheric Aerosols</a:t>
            </a:r>
          </a:p>
        </p:txBody>
      </p:sp>
      <p:sp>
        <p:nvSpPr>
          <p:cNvPr id="3" name="Content Placeholder 2"/>
          <p:cNvSpPr>
            <a:spLocks noGrp="1"/>
          </p:cNvSpPr>
          <p:nvPr>
            <p:ph idx="1"/>
          </p:nvPr>
        </p:nvSpPr>
        <p:spPr>
          <a:xfrm>
            <a:off x="0" y="676273"/>
            <a:ext cx="12191999" cy="809917"/>
          </a:xfrm>
        </p:spPr>
        <p:txBody>
          <a:bodyPr>
            <a:noAutofit/>
          </a:bodyPr>
          <a:lstStyle/>
          <a:p>
            <a:pPr marL="0" indent="0">
              <a:lnSpc>
                <a:spcPct val="100000"/>
              </a:lnSpc>
              <a:buNone/>
            </a:pPr>
            <a:r>
              <a:rPr lang="en-US" sz="2200">
                <a:solidFill>
                  <a:srgbClr val="0000FF"/>
                </a:solidFill>
              </a:rPr>
              <a:t>2. Role in air quality (including virus transmission, etc.), and therefore public health and morbidity.</a:t>
            </a:r>
          </a:p>
        </p:txBody>
      </p:sp>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1199"/>
          <a:stretch/>
        </p:blipFill>
        <p:spPr bwMode="auto">
          <a:xfrm>
            <a:off x="1" y="1626126"/>
            <a:ext cx="6154722" cy="495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51" y="2269032"/>
            <a:ext cx="2543175" cy="400050"/>
          </a:xfrm>
          <a:prstGeom prst="rect">
            <a:avLst/>
          </a:prstGeom>
          <a:solidFill>
            <a:srgbClr val="FF0000"/>
          </a:solidFill>
          <a:ln w="9525">
            <a:solidFill>
              <a:srgbClr val="FF0000"/>
            </a:solidFill>
            <a:miter lim="800000"/>
            <a:headEnd/>
            <a:tailEnd/>
          </a:ln>
          <a:effectLst>
            <a:glow rad="101600">
              <a:srgbClr val="FF0000">
                <a:alpha val="40000"/>
              </a:srgbClr>
            </a:glow>
          </a:effectLst>
        </p:spPr>
      </p:pic>
      <p:sp>
        <p:nvSpPr>
          <p:cNvPr id="8" name="TextBox 7"/>
          <p:cNvSpPr txBox="1"/>
          <p:nvPr/>
        </p:nvSpPr>
        <p:spPr>
          <a:xfrm>
            <a:off x="136751" y="2682946"/>
            <a:ext cx="18341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a:ea typeface="+mn-ea"/>
                <a:cs typeface="+mn-cs"/>
              </a:rPr>
              <a:t>April 1, 2013</a:t>
            </a:r>
          </a:p>
        </p:txBody>
      </p:sp>
      <p:sp>
        <p:nvSpPr>
          <p:cNvPr id="9" name="Rectangle 8"/>
          <p:cNvSpPr/>
          <p:nvPr/>
        </p:nvSpPr>
        <p:spPr>
          <a:xfrm>
            <a:off x="81869" y="3158476"/>
            <a:ext cx="25980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a:ea typeface="+mn-ea"/>
                <a:cs typeface="+mn-cs"/>
              </a:rPr>
              <a:t>Based on a Study published in The Lancet.</a:t>
            </a:r>
          </a:p>
        </p:txBody>
      </p:sp>
      <p:pic>
        <p:nvPicPr>
          <p:cNvPr id="10" name="Picture 9"/>
          <p:cNvPicPr/>
          <p:nvPr/>
        </p:nvPicPr>
        <p:blipFill>
          <a:blip r:embed="rId4"/>
          <a:stretch>
            <a:fillRect/>
          </a:stretch>
        </p:blipFill>
        <p:spPr>
          <a:xfrm>
            <a:off x="6632144" y="2469057"/>
            <a:ext cx="5378669" cy="3728544"/>
          </a:xfrm>
          <a:prstGeom prst="rect">
            <a:avLst/>
          </a:prstGeom>
        </p:spPr>
      </p:pic>
      <p:sp>
        <p:nvSpPr>
          <p:cNvPr id="11" name="TextBox 10"/>
          <p:cNvSpPr txBox="1"/>
          <p:nvPr/>
        </p:nvSpPr>
        <p:spPr>
          <a:xfrm>
            <a:off x="8338599" y="1485279"/>
            <a:ext cx="3802163" cy="707886"/>
          </a:xfrm>
          <a:prstGeom prst="rect">
            <a:avLst/>
          </a:prstGeom>
          <a:noFill/>
        </p:spPr>
        <p:txBody>
          <a:bodyPr wrap="square" rtlCol="0">
            <a:spAutoFit/>
          </a:bodyPr>
          <a:lstStyle/>
          <a:p>
            <a:pPr lvl="0" algn="r" defTabSz="914400" fontAlgn="base">
              <a:spcBef>
                <a:spcPct val="0"/>
              </a:spcBef>
              <a:spcAft>
                <a:spcPct val="0"/>
              </a:spcAft>
            </a:pPr>
            <a:r>
              <a:rPr lang="en-US" sz="2000" b="1">
                <a:solidFill>
                  <a:srgbClr val="FF0000"/>
                </a:solidFill>
                <a:latin typeface="Arial" pitchFamily="34" charset="0"/>
              </a:rPr>
              <a:t>Does aerosol transmission of coronavirus occur? </a:t>
            </a:r>
            <a:endParaRPr kumimoji="0" lang="en-US" sz="2000" b="1" i="0" u="none" strike="noStrike" kern="1200" cap="none" spc="0" normalizeH="0" baseline="0" noProof="0">
              <a:ln>
                <a:noFill/>
              </a:ln>
              <a:solidFill>
                <a:srgbClr val="FF0000"/>
              </a:solidFill>
              <a:effectLst/>
              <a:uLnTx/>
              <a:uFillTx/>
              <a:latin typeface="Arial" pitchFamily="34" charset="0"/>
            </a:endParaRPr>
          </a:p>
        </p:txBody>
      </p:sp>
      <p:sp>
        <p:nvSpPr>
          <p:cNvPr id="12" name="TextBox 11"/>
          <p:cNvSpPr txBox="1"/>
          <p:nvPr/>
        </p:nvSpPr>
        <p:spPr>
          <a:xfrm>
            <a:off x="9777615" y="6197601"/>
            <a:ext cx="236314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t>From Pan et al., JAM, 2019</a:t>
            </a:r>
          </a:p>
        </p:txBody>
      </p:sp>
    </p:spTree>
    <p:extLst>
      <p:ext uri="{BB962C8B-B14F-4D97-AF65-F5344CB8AC3E}">
        <p14:creationId xmlns:p14="http://schemas.microsoft.com/office/powerpoint/2010/main" val="2792446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Diagram&#10;&#10;Description automatically generated">
            <a:extLst>
              <a:ext uri="{FF2B5EF4-FFF2-40B4-BE49-F238E27FC236}">
                <a16:creationId xmlns:a16="http://schemas.microsoft.com/office/drawing/2014/main" id="{824CAB04-9760-0B6C-516B-1ED4596610D9}"/>
              </a:ext>
            </a:extLst>
          </p:cNvPr>
          <p:cNvPicPr>
            <a:picLocks noChangeAspect="1"/>
          </p:cNvPicPr>
          <p:nvPr/>
        </p:nvPicPr>
        <p:blipFill rotWithShape="1">
          <a:blip r:embed="rId2"/>
          <a:srcRect b="6268"/>
          <a:stretch/>
        </p:blipFill>
        <p:spPr>
          <a:xfrm>
            <a:off x="20" y="1282"/>
            <a:ext cx="12191980" cy="6856718"/>
          </a:xfrm>
          <a:prstGeom prst="rect">
            <a:avLst/>
          </a:prstGeom>
        </p:spPr>
      </p:pic>
    </p:spTree>
    <p:extLst>
      <p:ext uri="{BB962C8B-B14F-4D97-AF65-F5344CB8AC3E}">
        <p14:creationId xmlns:p14="http://schemas.microsoft.com/office/powerpoint/2010/main" val="3140692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Unit Outline</a:t>
            </a:r>
          </a:p>
        </p:txBody>
      </p:sp>
      <p:sp>
        <p:nvSpPr>
          <p:cNvPr id="3" name="Content Placeholder 2"/>
          <p:cNvSpPr>
            <a:spLocks noGrp="1"/>
          </p:cNvSpPr>
          <p:nvPr>
            <p:ph idx="1"/>
          </p:nvPr>
        </p:nvSpPr>
        <p:spPr>
          <a:xfrm>
            <a:off x="838200" y="1690688"/>
            <a:ext cx="10515600" cy="4351338"/>
          </a:xfrm>
        </p:spPr>
        <p:txBody>
          <a:bodyPr/>
          <a:lstStyle/>
          <a:p>
            <a:pPr>
              <a:lnSpc>
                <a:spcPct val="150000"/>
              </a:lnSpc>
            </a:pPr>
            <a:r>
              <a:rPr lang="en-US"/>
              <a:t>Introduction and Aerosol Characterization</a:t>
            </a:r>
          </a:p>
          <a:p>
            <a:pPr>
              <a:lnSpc>
                <a:spcPct val="150000"/>
              </a:lnSpc>
            </a:pPr>
            <a:r>
              <a:rPr lang="en-US"/>
              <a:t>Particle Microphysics Overview and Thermodynamics</a:t>
            </a:r>
          </a:p>
          <a:p>
            <a:pPr>
              <a:lnSpc>
                <a:spcPct val="150000"/>
              </a:lnSpc>
            </a:pPr>
            <a:r>
              <a:rPr lang="en-US"/>
              <a:t>New Particle Formation and Ultrafine Particles</a:t>
            </a:r>
          </a:p>
          <a:p>
            <a:pPr>
              <a:lnSpc>
                <a:spcPct val="150000"/>
              </a:lnSpc>
            </a:pPr>
            <a:r>
              <a:rPr lang="en-US"/>
              <a:t>Aerosol Growth, Coagulation, and Deposition</a:t>
            </a:r>
          </a:p>
          <a:p>
            <a:pPr>
              <a:lnSpc>
                <a:spcPct val="150000"/>
              </a:lnSpc>
            </a:pPr>
            <a:r>
              <a:rPr lang="en-US"/>
              <a:t>Environmental and Climatic Impacts of Atmospheric Aerosols</a:t>
            </a:r>
          </a:p>
        </p:txBody>
      </p:sp>
    </p:spTree>
    <p:extLst>
      <p:ext uri="{BB962C8B-B14F-4D97-AF65-F5344CB8AC3E}">
        <p14:creationId xmlns:p14="http://schemas.microsoft.com/office/powerpoint/2010/main" val="3582547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ATM 505</a:t>
            </a:r>
            <a:br>
              <a:rPr lang="en-US"/>
            </a:br>
            <a:r>
              <a:rPr lang="en-US"/>
              <a:t>Cloud Microphysics</a:t>
            </a:r>
          </a:p>
        </p:txBody>
      </p:sp>
      <p:sp>
        <p:nvSpPr>
          <p:cNvPr id="3" name="Subtitle 2"/>
          <p:cNvSpPr>
            <a:spLocks noGrp="1"/>
          </p:cNvSpPr>
          <p:nvPr>
            <p:ph type="subTitle" idx="1"/>
          </p:nvPr>
        </p:nvSpPr>
        <p:spPr/>
        <p:txBody>
          <a:bodyPr/>
          <a:lstStyle/>
          <a:p>
            <a:r>
              <a:rPr lang="en-US"/>
              <a:t>Sara Lance</a:t>
            </a:r>
          </a:p>
          <a:p>
            <a:r>
              <a:rPr lang="en-US"/>
              <a:t>ASRC</a:t>
            </a:r>
          </a:p>
          <a:p>
            <a:r>
              <a:rPr lang="en-US" err="1"/>
              <a:t>smlance@albany.edu</a:t>
            </a:r>
            <a:endParaRPr lang="en-US"/>
          </a:p>
        </p:txBody>
      </p:sp>
    </p:spTree>
    <p:extLst>
      <p:ext uri="{BB962C8B-B14F-4D97-AF65-F5344CB8AC3E}">
        <p14:creationId xmlns:p14="http://schemas.microsoft.com/office/powerpoint/2010/main" val="602132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E481EE-FFAC-FE4B-B3F9-53A4719576B8}"/>
              </a:ext>
            </a:extLst>
          </p:cNvPr>
          <p:cNvSpPr/>
          <p:nvPr/>
        </p:nvSpPr>
        <p:spPr>
          <a:xfrm>
            <a:off x="7062575" y="931351"/>
            <a:ext cx="4541254" cy="3785652"/>
          </a:xfrm>
          <a:prstGeom prst="rect">
            <a:avLst/>
          </a:prstGeom>
        </p:spPr>
        <p:txBody>
          <a:bodyPr wrap="square" lIns="91440" tIns="45720" rIns="91440" bIns="45720" anchor="t">
            <a:spAutoFit/>
          </a:bodyPr>
          <a:lstStyle/>
          <a:p>
            <a:pPr algn="just"/>
            <a:r>
              <a:rPr lang="en-US" sz="2000">
                <a:solidFill>
                  <a:srgbClr val="000000"/>
                </a:solidFill>
                <a:latin typeface="Times New Roman"/>
                <a:ea typeface="Times New Roman" panose="02020603050405020304" pitchFamily="18" charset="0"/>
                <a:cs typeface="Cambria" panose="02040503050406030204" pitchFamily="18" charset="0"/>
              </a:rPr>
              <a:t>Cloud-aerosol interactions are a vital link in the global climate and water cycle. Emphasis will be on the </a:t>
            </a:r>
            <a:r>
              <a:rPr lang="en-US" sz="2000" u="sng">
                <a:solidFill>
                  <a:srgbClr val="000000"/>
                </a:solidFill>
                <a:latin typeface="Times New Roman"/>
                <a:ea typeface="Times New Roman" panose="02020603050405020304" pitchFamily="18" charset="0"/>
                <a:cs typeface="Cambria" panose="02040503050406030204" pitchFamily="18" charset="0"/>
              </a:rPr>
              <a:t>basic microphysical processes</a:t>
            </a:r>
            <a:r>
              <a:rPr lang="en-US" sz="2000">
                <a:solidFill>
                  <a:srgbClr val="000000"/>
                </a:solidFill>
                <a:latin typeface="Times New Roman"/>
                <a:ea typeface="Times New Roman" panose="02020603050405020304" pitchFamily="18" charset="0"/>
                <a:cs typeface="Cambria" panose="02040503050406030204" pitchFamily="18" charset="0"/>
              </a:rPr>
              <a:t> that are involved in the formation and growth of cloud droplets and precipitation particles, making a distinction between </a:t>
            </a:r>
            <a:r>
              <a:rPr lang="en-US" sz="2000" u="sng">
                <a:solidFill>
                  <a:srgbClr val="FF0000"/>
                </a:solidFill>
                <a:latin typeface="Times New Roman"/>
                <a:ea typeface="Times New Roman" panose="02020603050405020304" pitchFamily="18" charset="0"/>
                <a:cs typeface="Cambria" panose="02040503050406030204" pitchFamily="18" charset="0"/>
              </a:rPr>
              <a:t>warm clouds </a:t>
            </a:r>
            <a:r>
              <a:rPr lang="en-US" sz="2000">
                <a:solidFill>
                  <a:srgbClr val="FF0000"/>
                </a:solidFill>
                <a:latin typeface="Times New Roman"/>
                <a:ea typeface="Times New Roman" panose="02020603050405020304" pitchFamily="18" charset="0"/>
                <a:cs typeface="Cambria" panose="02040503050406030204" pitchFamily="18" charset="0"/>
              </a:rPr>
              <a:t>(temperatures &gt; 0ºC, liquid droplets only)</a:t>
            </a:r>
            <a:r>
              <a:rPr lang="en-US" sz="2000">
                <a:solidFill>
                  <a:srgbClr val="000000"/>
                </a:solidFill>
                <a:latin typeface="Times New Roman"/>
                <a:ea typeface="Times New Roman" panose="02020603050405020304" pitchFamily="18" charset="0"/>
                <a:cs typeface="Cambria" panose="02040503050406030204" pitchFamily="18" charset="0"/>
              </a:rPr>
              <a:t> and </a:t>
            </a:r>
            <a:r>
              <a:rPr lang="en-US" sz="2000" u="sng">
                <a:solidFill>
                  <a:srgbClr val="4000D0"/>
                </a:solidFill>
                <a:latin typeface="Times New Roman"/>
                <a:ea typeface="Times New Roman" panose="02020603050405020304" pitchFamily="18" charset="0"/>
                <a:cs typeface="Cambria" panose="02040503050406030204" pitchFamily="18" charset="0"/>
              </a:rPr>
              <a:t>cold clouds</a:t>
            </a:r>
            <a:r>
              <a:rPr lang="en-US" sz="2000">
                <a:solidFill>
                  <a:srgbClr val="4000D0"/>
                </a:solidFill>
                <a:latin typeface="Times New Roman"/>
                <a:ea typeface="Times New Roman" panose="02020603050405020304" pitchFamily="18" charset="0"/>
                <a:cs typeface="Cambria" panose="02040503050406030204" pitchFamily="18" charset="0"/>
              </a:rPr>
              <a:t> (temperatures &lt; 0ºC, both ice and liquid particles may exist)</a:t>
            </a:r>
            <a:r>
              <a:rPr lang="en-US" sz="2000">
                <a:solidFill>
                  <a:srgbClr val="000000"/>
                </a:solidFill>
                <a:latin typeface="Times New Roman"/>
                <a:ea typeface="Times New Roman" panose="02020603050405020304" pitchFamily="18" charset="0"/>
                <a:cs typeface="Cambria" panose="02040503050406030204" pitchFamily="18" charset="0"/>
              </a:rPr>
              <a:t>. Topics include nucleation, condensation and ice crystal growth (vapor deposition).</a:t>
            </a:r>
            <a:endParaRPr lang="en-US" sz="2000">
              <a:latin typeface="Times New Roman"/>
              <a:ea typeface="Cambria" panose="02040503050406030204" pitchFamily="18" charset="0"/>
              <a:cs typeface="Cambria" panose="02040503050406030204" pitchFamily="18" charset="0"/>
            </a:endParaRPr>
          </a:p>
        </p:txBody>
      </p:sp>
      <p:pic>
        <p:nvPicPr>
          <p:cNvPr id="2" name="Picture 2" descr="Graphical user interface, website&#10;&#10;Description automatically generated">
            <a:extLst>
              <a:ext uri="{FF2B5EF4-FFF2-40B4-BE49-F238E27FC236}">
                <a16:creationId xmlns:a16="http://schemas.microsoft.com/office/drawing/2014/main" id="{2B6B913E-DA47-4A65-A7AF-DE8323C56A45}"/>
              </a:ext>
            </a:extLst>
          </p:cNvPr>
          <p:cNvPicPr>
            <a:picLocks noChangeAspect="1"/>
          </p:cNvPicPr>
          <p:nvPr/>
        </p:nvPicPr>
        <p:blipFill>
          <a:blip r:embed="rId2"/>
          <a:stretch>
            <a:fillRect/>
          </a:stretch>
        </p:blipFill>
        <p:spPr>
          <a:xfrm>
            <a:off x="75450" y="876001"/>
            <a:ext cx="6736446" cy="4040289"/>
          </a:xfrm>
          <a:prstGeom prst="rect">
            <a:avLst/>
          </a:prstGeom>
        </p:spPr>
      </p:pic>
      <p:sp>
        <p:nvSpPr>
          <p:cNvPr id="3" name="TextBox 2">
            <a:extLst>
              <a:ext uri="{FF2B5EF4-FFF2-40B4-BE49-F238E27FC236}">
                <a16:creationId xmlns:a16="http://schemas.microsoft.com/office/drawing/2014/main" id="{D8F8B7D7-DF01-49CE-A2DE-350878BA8D25}"/>
              </a:ext>
            </a:extLst>
          </p:cNvPr>
          <p:cNvSpPr txBox="1"/>
          <p:nvPr/>
        </p:nvSpPr>
        <p:spPr>
          <a:xfrm>
            <a:off x="1600473" y="5016504"/>
            <a:ext cx="974964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rtl="0"/>
            <a:r>
              <a:rPr lang="en-US" b="0" i="0" u="none" strike="noStrike">
                <a:solidFill>
                  <a:srgbClr val="000000"/>
                </a:solidFill>
                <a:latin typeface="Times New Roman"/>
              </a:rPr>
              <a:t>Lecture 1: Overview of Cloud Microphysics</a:t>
            </a:r>
            <a:r>
              <a:rPr lang="en-US" b="0" i="0">
                <a:latin typeface="Times New Roman"/>
              </a:rPr>
              <a:t>​</a:t>
            </a:r>
          </a:p>
          <a:p>
            <a:pPr algn="just"/>
            <a:r>
              <a:rPr lang="en-US" b="0" i="0" u="none" strike="noStrike">
                <a:solidFill>
                  <a:srgbClr val="000000"/>
                </a:solidFill>
                <a:latin typeface="Times New Roman"/>
              </a:rPr>
              <a:t>Lecture 2: </a:t>
            </a:r>
            <a:r>
              <a:rPr lang="en-US" b="0" i="0" u="none" strike="noStrike">
                <a:latin typeface="Times New Roman"/>
                <a:ea typeface="+mn-lt"/>
                <a:cs typeface="Times New Roman"/>
              </a:rPr>
              <a:t>Cloud </a:t>
            </a:r>
            <a:r>
              <a:rPr lang="en-US">
                <a:latin typeface="Times New Roman"/>
                <a:ea typeface="+mn-lt"/>
                <a:cs typeface="Times New Roman"/>
              </a:rPr>
              <a:t>Droplet Formation (Nucleation) and Condensation Growth</a:t>
            </a:r>
            <a:endParaRPr lang="en-US">
              <a:latin typeface="Times New Roman"/>
              <a:cs typeface="Times New Roman"/>
            </a:endParaRPr>
          </a:p>
          <a:p>
            <a:pPr algn="just"/>
            <a:r>
              <a:rPr lang="en-US" b="0" i="0" u="none" strike="noStrike">
                <a:solidFill>
                  <a:srgbClr val="000000"/>
                </a:solidFill>
                <a:latin typeface="Times New Roman"/>
              </a:rPr>
              <a:t>Lecture 3: Cloud Supersaturation and Warm Rain Process (Collision</a:t>
            </a:r>
            <a:r>
              <a:rPr lang="en-US">
                <a:solidFill>
                  <a:srgbClr val="000000"/>
                </a:solidFill>
                <a:latin typeface="Times New Roman"/>
              </a:rPr>
              <a:t>-Coalescence)</a:t>
            </a:r>
            <a:endParaRPr lang="en-US" b="0" i="0">
              <a:latin typeface="Times New Roman"/>
              <a:cs typeface="Times New Roman"/>
            </a:endParaRPr>
          </a:p>
          <a:p>
            <a:r>
              <a:rPr lang="en-US" b="0" i="0" u="none" strike="noStrike">
                <a:solidFill>
                  <a:srgbClr val="000000"/>
                </a:solidFill>
                <a:latin typeface="Times New Roman"/>
              </a:rPr>
              <a:t>Lecture 4: Overview of </a:t>
            </a:r>
            <a:r>
              <a:rPr lang="en-US">
                <a:solidFill>
                  <a:srgbClr val="000000"/>
                </a:solidFill>
                <a:latin typeface="Times New Roman"/>
              </a:rPr>
              <a:t>Cold Cloud Processes &amp; Ice Nucleation Modes</a:t>
            </a:r>
            <a:endParaRPr lang="en-US" b="0" i="0">
              <a:latin typeface="Times New Roman"/>
            </a:endParaRPr>
          </a:p>
          <a:p>
            <a:r>
              <a:rPr lang="en-US" b="0" i="0" u="none" strike="noStrike">
                <a:solidFill>
                  <a:srgbClr val="000000"/>
                </a:solidFill>
                <a:latin typeface="Times New Roman"/>
              </a:rPr>
              <a:t>Lecture 5: Vapor Diffusional Growth and </a:t>
            </a:r>
            <a:r>
              <a:rPr lang="en-US">
                <a:solidFill>
                  <a:srgbClr val="000000"/>
                </a:solidFill>
                <a:latin typeface="Times New Roman"/>
              </a:rPr>
              <a:t>Ice Crystal Habit Effects</a:t>
            </a:r>
            <a:r>
              <a:rPr lang="en-US" b="0" i="0">
                <a:latin typeface="Times New Roman"/>
              </a:rPr>
              <a:t>​</a:t>
            </a:r>
            <a:endParaRPr lang="en-US" b="0" i="0">
              <a:latin typeface="Times New Roman"/>
              <a:cs typeface="Times New Roman"/>
            </a:endParaRPr>
          </a:p>
        </p:txBody>
      </p:sp>
      <p:sp>
        <p:nvSpPr>
          <p:cNvPr id="6" name="Title 1">
            <a:extLst>
              <a:ext uri="{FF2B5EF4-FFF2-40B4-BE49-F238E27FC236}">
                <a16:creationId xmlns:a16="http://schemas.microsoft.com/office/drawing/2014/main" id="{98B7B51F-9DFC-401E-8557-ABC2D35F2FB5}"/>
              </a:ext>
            </a:extLst>
          </p:cNvPr>
          <p:cNvSpPr txBox="1">
            <a:spLocks/>
          </p:cNvSpPr>
          <p:nvPr/>
        </p:nvSpPr>
        <p:spPr>
          <a:xfrm>
            <a:off x="838200" y="220608"/>
            <a:ext cx="10515600" cy="71200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a:t>Cloud Microphysics Unit Outline</a:t>
            </a:r>
          </a:p>
        </p:txBody>
      </p:sp>
    </p:spTree>
    <p:extLst>
      <p:ext uri="{BB962C8B-B14F-4D97-AF65-F5344CB8AC3E}">
        <p14:creationId xmlns:p14="http://schemas.microsoft.com/office/powerpoint/2010/main" val="3536412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23A5-E38D-42AA-B8D6-1483C87E448D}"/>
              </a:ext>
            </a:extLst>
          </p:cNvPr>
          <p:cNvSpPr>
            <a:spLocks noGrp="1"/>
          </p:cNvSpPr>
          <p:nvPr>
            <p:ph type="title"/>
          </p:nvPr>
        </p:nvSpPr>
        <p:spPr>
          <a:xfrm>
            <a:off x="640080" y="325369"/>
            <a:ext cx="4368602" cy="1956841"/>
          </a:xfrm>
        </p:spPr>
        <p:txBody>
          <a:bodyPr anchor="b">
            <a:normAutofit/>
          </a:bodyPr>
          <a:lstStyle/>
          <a:p>
            <a:pPr>
              <a:spcBef>
                <a:spcPts val="0"/>
              </a:spcBef>
            </a:pPr>
            <a:r>
              <a:rPr lang="en-US" sz="4200">
                <a:latin typeface="Times New Roman"/>
                <a:cs typeface="Times New Roman"/>
              </a:rPr>
              <a:t>Lecture 1: Overview of Cloud Microphysics </a:t>
            </a:r>
            <a:endParaRPr lang="en-US" sz="4200">
              <a:ea typeface="+mj-lt"/>
              <a:cs typeface="+mj-lt"/>
            </a:endParaRPr>
          </a:p>
        </p:txBody>
      </p:sp>
      <p:sp>
        <p:nvSpPr>
          <p:cNvPr id="3" name="Content Placeholder 2">
            <a:extLst>
              <a:ext uri="{FF2B5EF4-FFF2-40B4-BE49-F238E27FC236}">
                <a16:creationId xmlns:a16="http://schemas.microsoft.com/office/drawing/2014/main" id="{42A954F2-9726-48B6-BA4B-3B05FE3FA5BE}"/>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200">
                <a:cs typeface="Calibri"/>
              </a:rPr>
              <a:t>Continuum between aerosols and clouds</a:t>
            </a:r>
          </a:p>
          <a:p>
            <a:r>
              <a:rPr lang="en-US" sz="2200">
                <a:cs typeface="Calibri"/>
              </a:rPr>
              <a:t>Why we care about cloud microphysics</a:t>
            </a:r>
          </a:p>
          <a:p>
            <a:r>
              <a:rPr lang="en-US" sz="2200">
                <a:cs typeface="Calibri"/>
              </a:rPr>
              <a:t>Why we care about cloud-aerosol interactions</a:t>
            </a:r>
          </a:p>
        </p:txBody>
      </p:sp>
      <p:pic>
        <p:nvPicPr>
          <p:cNvPr id="4" name="Picture 4" descr="A large waterfall over some water&#10;&#10;Description automatically generated">
            <a:extLst>
              <a:ext uri="{FF2B5EF4-FFF2-40B4-BE49-F238E27FC236}">
                <a16:creationId xmlns:a16="http://schemas.microsoft.com/office/drawing/2014/main" id="{37687B55-5A6C-4AB4-A277-ED1282A3E99B}"/>
              </a:ext>
            </a:extLst>
          </p:cNvPr>
          <p:cNvPicPr>
            <a:picLocks noChangeAspect="1"/>
          </p:cNvPicPr>
          <p:nvPr/>
        </p:nvPicPr>
        <p:blipFill rotWithShape="1">
          <a:blip r:embed="rId2"/>
          <a:srcRect l="4032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34555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23A5-E38D-42AA-B8D6-1483C87E448D}"/>
              </a:ext>
            </a:extLst>
          </p:cNvPr>
          <p:cNvSpPr>
            <a:spLocks noGrp="1"/>
          </p:cNvSpPr>
          <p:nvPr>
            <p:ph type="title"/>
          </p:nvPr>
        </p:nvSpPr>
        <p:spPr>
          <a:xfrm>
            <a:off x="640080" y="653817"/>
            <a:ext cx="4368602" cy="1956841"/>
          </a:xfrm>
        </p:spPr>
        <p:txBody>
          <a:bodyPr anchor="b">
            <a:noAutofit/>
          </a:bodyPr>
          <a:lstStyle/>
          <a:p>
            <a:pPr>
              <a:spcBef>
                <a:spcPts val="0"/>
              </a:spcBef>
            </a:pPr>
            <a:r>
              <a:rPr lang="en-US" sz="3200">
                <a:latin typeface="Times New Roman"/>
                <a:cs typeface="Times New Roman"/>
              </a:rPr>
              <a:t>Lecture 2: </a:t>
            </a:r>
            <a:r>
              <a:rPr lang="en-US" sz="3600" b="0" i="0" u="none" strike="noStrike">
                <a:latin typeface="Times New Roman"/>
                <a:ea typeface="+mn-lt"/>
                <a:cs typeface="Times New Roman"/>
              </a:rPr>
              <a:t>Cloud </a:t>
            </a:r>
            <a:r>
              <a:rPr lang="en-US" sz="3600">
                <a:latin typeface="Times New Roman"/>
                <a:ea typeface="+mn-lt"/>
                <a:cs typeface="Times New Roman"/>
              </a:rPr>
              <a:t>Droplet Formation (Nucleation) and Condensational Growth</a:t>
            </a:r>
            <a:endParaRPr lang="en-US" sz="1400">
              <a:latin typeface="Times New Roman"/>
              <a:cs typeface="Times New Roman"/>
            </a:endParaRPr>
          </a:p>
        </p:txBody>
      </p:sp>
      <p:sp>
        <p:nvSpPr>
          <p:cNvPr id="8" name="Content Placeholder 7">
            <a:extLst>
              <a:ext uri="{FF2B5EF4-FFF2-40B4-BE49-F238E27FC236}">
                <a16:creationId xmlns:a16="http://schemas.microsoft.com/office/drawing/2014/main" id="{BDA30642-4CDA-4795-888D-A95CCDE59E42}"/>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sz="2200">
                <a:cs typeface="Calibri"/>
              </a:rPr>
              <a:t>Isobaric vs. Adiabatic generation of excess vapor</a:t>
            </a:r>
            <a:endParaRPr lang="en-US"/>
          </a:p>
          <a:p>
            <a:r>
              <a:rPr lang="en-US" sz="2200">
                <a:ea typeface="+mn-lt"/>
                <a:cs typeface="+mn-lt"/>
              </a:rPr>
              <a:t>Derivation of the Kohler Curve (Saturation vapor pressure of a solution droplet)</a:t>
            </a:r>
          </a:p>
          <a:p>
            <a:r>
              <a:rPr lang="en-US" sz="2200">
                <a:ea typeface="+mn-lt"/>
                <a:cs typeface="+mn-lt"/>
              </a:rPr>
              <a:t>Hygroscopicity versus cloud droplet activation</a:t>
            </a:r>
          </a:p>
          <a:p>
            <a:r>
              <a:rPr lang="en-US" sz="2200">
                <a:ea typeface="+mn-lt"/>
                <a:cs typeface="+mn-lt"/>
              </a:rPr>
              <a:t>Condensational growth rate</a:t>
            </a:r>
          </a:p>
        </p:txBody>
      </p:sp>
      <p:pic>
        <p:nvPicPr>
          <p:cNvPr id="4" name="Picture 4" descr="A picture containing nature, rain, snow, covered&#10;&#10;Description automatically generated">
            <a:extLst>
              <a:ext uri="{FF2B5EF4-FFF2-40B4-BE49-F238E27FC236}">
                <a16:creationId xmlns:a16="http://schemas.microsoft.com/office/drawing/2014/main" id="{9E329E05-3EF8-420B-8A2F-B3ADACDC8EAC}"/>
              </a:ext>
            </a:extLst>
          </p:cNvPr>
          <p:cNvPicPr>
            <a:picLocks noChangeAspect="1"/>
          </p:cNvPicPr>
          <p:nvPr/>
        </p:nvPicPr>
        <p:blipFill rotWithShape="1">
          <a:blip r:embed="rId2"/>
          <a:srcRect l="21833" r="2183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98928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23A5-E38D-42AA-B8D6-1483C87E448D}"/>
              </a:ext>
            </a:extLst>
          </p:cNvPr>
          <p:cNvSpPr>
            <a:spLocks noGrp="1"/>
          </p:cNvSpPr>
          <p:nvPr>
            <p:ph type="title"/>
          </p:nvPr>
        </p:nvSpPr>
        <p:spPr>
          <a:xfrm>
            <a:off x="838201" y="365125"/>
            <a:ext cx="5251316" cy="1807305"/>
          </a:xfrm>
        </p:spPr>
        <p:txBody>
          <a:bodyPr>
            <a:noAutofit/>
          </a:bodyPr>
          <a:lstStyle/>
          <a:p>
            <a:pPr>
              <a:spcBef>
                <a:spcPts val="0"/>
              </a:spcBef>
            </a:pPr>
            <a:r>
              <a:rPr lang="en-US" sz="3600">
                <a:latin typeface="Times New Roman" panose="02020603050405020304" pitchFamily="18" charset="0"/>
                <a:cs typeface="Times New Roman" panose="02020603050405020304" pitchFamily="18" charset="0"/>
              </a:rPr>
              <a:t>Lecture 3: </a:t>
            </a:r>
            <a:r>
              <a:rPr lang="en-US" sz="3600">
                <a:effectLst/>
                <a:latin typeface="Times New Roman" panose="02020603050405020304" pitchFamily="18" charset="0"/>
                <a:ea typeface="Cambria" panose="02040503050406030204" pitchFamily="18" charset="0"/>
                <a:cs typeface="Times New Roman" panose="02020603050405020304" pitchFamily="18" charset="0"/>
              </a:rPr>
              <a:t>Cloud Supersaturation and Warm Rain Process (Collision-Coalescence) </a:t>
            </a:r>
            <a:r>
              <a:rPr lang="en-US" sz="3600">
                <a:latin typeface="Times New Roman" panose="02020603050405020304" pitchFamily="18" charset="0"/>
                <a:cs typeface="Times New Roman" panose="02020603050405020304" pitchFamily="18" charset="0"/>
              </a:rPr>
              <a:t>  </a:t>
            </a:r>
          </a:p>
        </p:txBody>
      </p:sp>
      <p:sp>
        <p:nvSpPr>
          <p:cNvPr id="8" name="Content Placeholder 7">
            <a:extLst>
              <a:ext uri="{FF2B5EF4-FFF2-40B4-BE49-F238E27FC236}">
                <a16:creationId xmlns:a16="http://schemas.microsoft.com/office/drawing/2014/main" id="{BDA30642-4CDA-4795-888D-A95CCDE59E42}"/>
              </a:ext>
            </a:extLst>
          </p:cNvPr>
          <p:cNvSpPr>
            <a:spLocks noGrp="1"/>
          </p:cNvSpPr>
          <p:nvPr>
            <p:ph idx="1"/>
          </p:nvPr>
        </p:nvSpPr>
        <p:spPr>
          <a:xfrm>
            <a:off x="838200" y="2333297"/>
            <a:ext cx="4619621" cy="3843666"/>
          </a:xfrm>
        </p:spPr>
        <p:txBody>
          <a:bodyPr vert="horz" lIns="91440" tIns="45720" rIns="91440" bIns="45720" rtlCol="0" anchor="t">
            <a:normAutofit/>
          </a:bodyPr>
          <a:lstStyle/>
          <a:p>
            <a:r>
              <a:rPr lang="en-US" sz="2400">
                <a:cs typeface="Calibri"/>
              </a:rPr>
              <a:t>Feedbacks between the water vapor </a:t>
            </a:r>
            <a:r>
              <a:rPr lang="en-US" sz="2400" err="1">
                <a:cs typeface="Calibri"/>
              </a:rPr>
              <a:t>supersauration</a:t>
            </a:r>
            <a:r>
              <a:rPr lang="en-US" sz="2400">
                <a:cs typeface="Calibri"/>
              </a:rPr>
              <a:t> and droplet growth</a:t>
            </a:r>
            <a:endParaRPr lang="en-US">
              <a:cs typeface="Calibri"/>
            </a:endParaRPr>
          </a:p>
          <a:p>
            <a:r>
              <a:rPr lang="en-US" sz="2400">
                <a:ea typeface="+mn-lt"/>
                <a:cs typeface="+mn-lt"/>
              </a:rPr>
              <a:t>Interactions between cloud droplets</a:t>
            </a:r>
          </a:p>
          <a:p>
            <a:r>
              <a:rPr lang="en-US" sz="2400" err="1">
                <a:ea typeface="+mn-lt"/>
                <a:cs typeface="+mn-lt"/>
              </a:rPr>
              <a:t>Autoconversion</a:t>
            </a:r>
            <a:r>
              <a:rPr lang="en-US" sz="2400">
                <a:ea typeface="+mn-lt"/>
                <a:cs typeface="+mn-lt"/>
              </a:rPr>
              <a:t> process and Giant Cloud Condensation Nuclei</a:t>
            </a:r>
          </a:p>
        </p:txBody>
      </p:sp>
      <p:pic>
        <p:nvPicPr>
          <p:cNvPr id="4" name="Picture 5">
            <a:extLst>
              <a:ext uri="{FF2B5EF4-FFF2-40B4-BE49-F238E27FC236}">
                <a16:creationId xmlns:a16="http://schemas.microsoft.com/office/drawing/2014/main" id="{8279D742-C6D5-4AE0-8586-E7E2A5E7EF10}"/>
              </a:ext>
            </a:extLst>
          </p:cNvPr>
          <p:cNvPicPr>
            <a:picLocks noChangeAspect="1"/>
          </p:cNvPicPr>
          <p:nvPr/>
        </p:nvPicPr>
        <p:blipFill rotWithShape="1">
          <a:blip r:embed="rId2"/>
          <a:srcRect l="20158" r="1463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65852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23A5-E38D-42AA-B8D6-1483C87E448D}"/>
              </a:ext>
            </a:extLst>
          </p:cNvPr>
          <p:cNvSpPr>
            <a:spLocks noGrp="1"/>
          </p:cNvSpPr>
          <p:nvPr>
            <p:ph type="title"/>
          </p:nvPr>
        </p:nvSpPr>
        <p:spPr>
          <a:xfrm>
            <a:off x="630936" y="639520"/>
            <a:ext cx="3429000" cy="1719072"/>
          </a:xfrm>
        </p:spPr>
        <p:txBody>
          <a:bodyPr anchor="b">
            <a:noAutofit/>
          </a:bodyPr>
          <a:lstStyle/>
          <a:p>
            <a:pPr>
              <a:spcBef>
                <a:spcPts val="0"/>
              </a:spcBef>
            </a:pPr>
            <a:r>
              <a:rPr lang="en-US" sz="3200">
                <a:latin typeface="Times New Roman"/>
                <a:cs typeface="Times New Roman"/>
              </a:rPr>
              <a:t>Lecture 4: </a:t>
            </a:r>
            <a:r>
              <a:rPr lang="en-US" sz="3200">
                <a:effectLst/>
                <a:latin typeface="Times New Roman"/>
                <a:ea typeface="Cambria"/>
                <a:cs typeface="Times New Roman"/>
              </a:rPr>
              <a:t>Overview of Cold Cloud Processes &amp; Ice Nucleation Modes</a:t>
            </a:r>
            <a:r>
              <a:rPr lang="en-US" sz="3200">
                <a:latin typeface="Times New Roman"/>
                <a:ea typeface="Cambria"/>
                <a:cs typeface="Times New Roman"/>
              </a:rPr>
              <a:t> </a:t>
            </a:r>
            <a:r>
              <a:rPr lang="en-US" sz="2400">
                <a:latin typeface="Times New Roman"/>
                <a:cs typeface="Times New Roman"/>
              </a:rPr>
              <a:t>  </a:t>
            </a:r>
            <a:endParaRPr lang="en-US" sz="2400">
              <a:cs typeface="Calibri Light"/>
            </a:endParaRPr>
          </a:p>
        </p:txBody>
      </p:sp>
      <p:sp>
        <p:nvSpPr>
          <p:cNvPr id="8" name="Content Placeholder 7">
            <a:extLst>
              <a:ext uri="{FF2B5EF4-FFF2-40B4-BE49-F238E27FC236}">
                <a16:creationId xmlns:a16="http://schemas.microsoft.com/office/drawing/2014/main" id="{BDA30642-4CDA-4795-888D-A95CCDE59E42}"/>
              </a:ext>
            </a:extLst>
          </p:cNvPr>
          <p:cNvSpPr>
            <a:spLocks noGrp="1"/>
          </p:cNvSpPr>
          <p:nvPr>
            <p:ph idx="1"/>
          </p:nvPr>
        </p:nvSpPr>
        <p:spPr>
          <a:xfrm>
            <a:off x="630936" y="2807208"/>
            <a:ext cx="3429000" cy="3410712"/>
          </a:xfrm>
        </p:spPr>
        <p:txBody>
          <a:bodyPr vert="horz" lIns="91440" tIns="45720" rIns="91440" bIns="45720" rtlCol="0" anchor="t">
            <a:normAutofit/>
          </a:bodyPr>
          <a:lstStyle/>
          <a:p>
            <a:r>
              <a:rPr lang="en-US" sz="2200">
                <a:cs typeface="Calibri"/>
              </a:rPr>
              <a:t>Differences between warm and cold cloud particles</a:t>
            </a:r>
            <a:endParaRPr lang="en-US" sz="2200"/>
          </a:p>
          <a:p>
            <a:r>
              <a:rPr lang="en-US" sz="2200">
                <a:ea typeface="+mn-lt"/>
                <a:cs typeface="+mn-lt"/>
              </a:rPr>
              <a:t>Mixed-phase cloud processes</a:t>
            </a:r>
          </a:p>
          <a:p>
            <a:r>
              <a:rPr lang="en-US" sz="2200">
                <a:ea typeface="+mn-lt"/>
                <a:cs typeface="+mn-lt"/>
              </a:rPr>
              <a:t>Modes of ice nucleation</a:t>
            </a:r>
            <a:endParaRPr lang="en-US"/>
          </a:p>
          <a:p>
            <a:endParaRPr lang="en-US" sz="2200">
              <a:cs typeface="Calibri"/>
            </a:endParaRPr>
          </a:p>
          <a:p>
            <a:endParaRPr lang="en-US" sz="2200">
              <a:cs typeface="Calibri"/>
            </a:endParaRPr>
          </a:p>
        </p:txBody>
      </p:sp>
      <p:pic>
        <p:nvPicPr>
          <p:cNvPr id="6" name="Picture 6" descr="Diagram, text&#10;&#10;Description automatically generated">
            <a:extLst>
              <a:ext uri="{FF2B5EF4-FFF2-40B4-BE49-F238E27FC236}">
                <a16:creationId xmlns:a16="http://schemas.microsoft.com/office/drawing/2014/main" id="{6D044328-3E22-4F73-8BCB-D87960B9661C}"/>
              </a:ext>
            </a:extLst>
          </p:cNvPr>
          <p:cNvPicPr>
            <a:picLocks noChangeAspect="1"/>
          </p:cNvPicPr>
          <p:nvPr/>
        </p:nvPicPr>
        <p:blipFill>
          <a:blip r:embed="rId2"/>
          <a:stretch>
            <a:fillRect/>
          </a:stretch>
        </p:blipFill>
        <p:spPr>
          <a:xfrm>
            <a:off x="3918572" y="600529"/>
            <a:ext cx="8270064" cy="5656944"/>
          </a:xfrm>
          <a:prstGeom prst="rect">
            <a:avLst/>
          </a:prstGeom>
        </p:spPr>
      </p:pic>
    </p:spTree>
    <p:extLst>
      <p:ext uri="{BB962C8B-B14F-4D97-AF65-F5344CB8AC3E}">
        <p14:creationId xmlns:p14="http://schemas.microsoft.com/office/powerpoint/2010/main" val="3351122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23A5-E38D-42AA-B8D6-1483C87E448D}"/>
              </a:ext>
            </a:extLst>
          </p:cNvPr>
          <p:cNvSpPr>
            <a:spLocks noGrp="1"/>
          </p:cNvSpPr>
          <p:nvPr>
            <p:ph type="title"/>
          </p:nvPr>
        </p:nvSpPr>
        <p:spPr>
          <a:xfrm>
            <a:off x="640080" y="664433"/>
            <a:ext cx="4427978" cy="1956841"/>
          </a:xfrm>
        </p:spPr>
        <p:txBody>
          <a:bodyPr anchor="b">
            <a:noAutofit/>
          </a:bodyPr>
          <a:lstStyle/>
          <a:p>
            <a:pPr>
              <a:lnSpc>
                <a:spcPct val="100000"/>
              </a:lnSpc>
              <a:spcBef>
                <a:spcPts val="0"/>
              </a:spcBef>
            </a:pPr>
            <a:r>
              <a:rPr lang="en-US" sz="3600">
                <a:latin typeface="Times New Roman"/>
                <a:cs typeface="Times New Roman"/>
              </a:rPr>
              <a:t>Lecture 5: </a:t>
            </a:r>
            <a:r>
              <a:rPr lang="en-US" sz="3600">
                <a:effectLst/>
                <a:latin typeface="Times New Roman"/>
                <a:ea typeface="Cambria"/>
                <a:cs typeface="Times New Roman"/>
              </a:rPr>
              <a:t>Vapor Diffusional Growth and Ice Crystal Habit Effects</a:t>
            </a:r>
            <a:r>
              <a:rPr lang="en-US" sz="3600">
                <a:effectLst/>
                <a:latin typeface="Times New Roman"/>
                <a:cs typeface="Times New Roman"/>
              </a:rPr>
              <a:t> </a:t>
            </a:r>
            <a:r>
              <a:rPr lang="en-US" sz="3600">
                <a:latin typeface="Times New Roman"/>
                <a:cs typeface="Times New Roman"/>
              </a:rPr>
              <a:t> </a:t>
            </a:r>
            <a:endParaRPr lang="en-US" sz="3600">
              <a:latin typeface="Times New Roman" panose="02020603050405020304" pitchFamily="18" charset="0"/>
              <a:ea typeface="+mj-lt"/>
              <a:cs typeface="Times New Roman" panose="02020603050405020304" pitchFamily="18" charset="0"/>
            </a:endParaRPr>
          </a:p>
        </p:txBody>
      </p:sp>
      <p:sp>
        <p:nvSpPr>
          <p:cNvPr id="8" name="Content Placeholder 7">
            <a:extLst>
              <a:ext uri="{FF2B5EF4-FFF2-40B4-BE49-F238E27FC236}">
                <a16:creationId xmlns:a16="http://schemas.microsoft.com/office/drawing/2014/main" id="{BDA30642-4CDA-4795-888D-A95CCDE59E42}"/>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sz="2200">
                <a:cs typeface="Calibri"/>
              </a:rPr>
              <a:t>Simplifications to ice crystal habit</a:t>
            </a:r>
          </a:p>
          <a:p>
            <a:r>
              <a:rPr lang="en-US" sz="2200">
                <a:ea typeface="+mn-lt"/>
                <a:cs typeface="+mn-lt"/>
              </a:rPr>
              <a:t>Ice crystal growth by vapor diffusion</a:t>
            </a:r>
            <a:r>
              <a:rPr lang="en-US" sz="2200">
                <a:cs typeface="Calibri"/>
              </a:rPr>
              <a:t> accounting for simplified particle shape (aspect ratio)</a:t>
            </a:r>
            <a:endParaRPr lang="en-US">
              <a:cs typeface="Calibri"/>
            </a:endParaRPr>
          </a:p>
          <a:p>
            <a:r>
              <a:rPr lang="en-US" sz="2200">
                <a:cs typeface="Calibri"/>
              </a:rPr>
              <a:t>Bergeron process (interactions between particles through effects on water vapor concentrations)</a:t>
            </a:r>
          </a:p>
          <a:p>
            <a:endParaRPr lang="en-US" sz="2200">
              <a:cs typeface="Calibri"/>
            </a:endParaRPr>
          </a:p>
        </p:txBody>
      </p:sp>
      <p:pic>
        <p:nvPicPr>
          <p:cNvPr id="3" name="Picture 3" descr="Diagram&#10;&#10;Description automatically generated">
            <a:extLst>
              <a:ext uri="{FF2B5EF4-FFF2-40B4-BE49-F238E27FC236}">
                <a16:creationId xmlns:a16="http://schemas.microsoft.com/office/drawing/2014/main" id="{D6B49616-2B89-4E15-92ED-7BC9FF1D5C6B}"/>
              </a:ext>
            </a:extLst>
          </p:cNvPr>
          <p:cNvPicPr>
            <a:picLocks noChangeAspect="1"/>
          </p:cNvPicPr>
          <p:nvPr/>
        </p:nvPicPr>
        <p:blipFill>
          <a:blip r:embed="rId2"/>
          <a:stretch>
            <a:fillRect/>
          </a:stretch>
        </p:blipFill>
        <p:spPr>
          <a:xfrm>
            <a:off x="5178255" y="944137"/>
            <a:ext cx="6691062" cy="5079777"/>
          </a:xfrm>
          <a:prstGeom prst="rect">
            <a:avLst/>
          </a:prstGeom>
        </p:spPr>
      </p:pic>
    </p:spTree>
    <p:extLst>
      <p:ext uri="{BB962C8B-B14F-4D97-AF65-F5344CB8AC3E}">
        <p14:creationId xmlns:p14="http://schemas.microsoft.com/office/powerpoint/2010/main" val="194511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872" y="1497318"/>
            <a:ext cx="10371215" cy="1931682"/>
          </a:xfrm>
          <a:prstGeom prst="rect">
            <a:avLst/>
          </a:prstGeom>
          <a:solidFill>
            <a:srgbClr val="000046"/>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a:off x="-78872" y="1956455"/>
            <a:ext cx="10292344" cy="1692771"/>
          </a:xfrm>
          <a:prstGeom prst="rect">
            <a:avLst/>
          </a:prstGeom>
          <a:noFill/>
          <a:effectLst>
            <a:outerShdw blurRad="50800" dist="12700" dir="6000000" algn="ctr" rotWithShape="0">
              <a:srgbClr val="000000">
                <a:alpha val="0"/>
              </a:srgbClr>
            </a:outerShdw>
          </a:effectLst>
        </p:spPr>
        <p:txBody>
          <a:bodyPr wrap="square" rtlCol="0">
            <a:spAutoFit/>
          </a:bodyPr>
          <a:lstStyle/>
          <a:p>
            <a:pPr algn="ctr"/>
            <a:r>
              <a:rPr lang="en-US" sz="4000" b="1">
                <a:solidFill>
                  <a:srgbClr val="FBB500"/>
                </a:solidFill>
                <a:effectLst>
                  <a:outerShdw blurRad="50800" dist="50800" dir="5400000" algn="ctr" rotWithShape="0">
                    <a:srgbClr val="000000">
                      <a:alpha val="93000"/>
                    </a:srgbClr>
                  </a:outerShdw>
                </a:effectLst>
                <a:cs typeface="Arial" panose="020B0604020202020204" pitchFamily="34" charset="0"/>
              </a:rPr>
              <a:t>SYLLABUS for ATM505</a:t>
            </a:r>
            <a:endParaRPr lang="en-US" sz="4000" b="1">
              <a:solidFill>
                <a:schemeClr val="bg1"/>
              </a:solidFill>
              <a:effectLst>
                <a:outerShdw blurRad="50800" dist="50800" dir="5400000" algn="ctr" rotWithShape="0">
                  <a:srgbClr val="000000">
                    <a:alpha val="93000"/>
                  </a:srgbClr>
                </a:outerShdw>
              </a:effectLst>
              <a:cs typeface="Arial" panose="020B0604020202020204" pitchFamily="34" charset="0"/>
            </a:endParaRPr>
          </a:p>
          <a:p>
            <a:pPr algn="ctr"/>
            <a:endParaRPr lang="en-US" sz="4000" b="1">
              <a:solidFill>
                <a:schemeClr val="bg1"/>
              </a:solidFill>
              <a:effectLst>
                <a:outerShdw blurRad="50800" dist="50800" dir="5400000" algn="ctr" rotWithShape="0">
                  <a:srgbClr val="000000">
                    <a:alpha val="93000"/>
                  </a:srgbClr>
                </a:outerShdw>
              </a:effectLst>
              <a:cs typeface="Arial" panose="020B0604020202020204" pitchFamily="34" charset="0"/>
            </a:endParaRPr>
          </a:p>
          <a:p>
            <a:pPr algn="ctr"/>
            <a:endParaRPr lang="en-US" sz="2400" b="1">
              <a:solidFill>
                <a:srgbClr val="EEB500"/>
              </a:solidFill>
              <a:effectLst>
                <a:outerShdw blurRad="50800" dist="50800" dir="5400000" algn="ctr" rotWithShape="0">
                  <a:srgbClr val="000000">
                    <a:alpha val="93000"/>
                  </a:srgbClr>
                </a:outerShdw>
              </a:effectLst>
              <a:latin typeface="Arial" panose="020B0604020202020204" pitchFamily="34" charset="0"/>
              <a:cs typeface="Arial" panose="020B0604020202020204" pitchFamily="34" charset="0"/>
            </a:endParaRPr>
          </a:p>
        </p:txBody>
      </p:sp>
      <p:sp>
        <p:nvSpPr>
          <p:cNvPr id="3" name="Rectangle 2"/>
          <p:cNvSpPr/>
          <p:nvPr/>
        </p:nvSpPr>
        <p:spPr>
          <a:xfrm>
            <a:off x="10292343" y="0"/>
            <a:ext cx="2001257" cy="6858000"/>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1986" y="4057003"/>
            <a:ext cx="2349500" cy="1738630"/>
          </a:xfrm>
          <a:prstGeom prst="rect">
            <a:avLst/>
          </a:prstGeom>
        </p:spPr>
      </p:pic>
    </p:spTree>
    <p:extLst>
      <p:ext uri="{BB962C8B-B14F-4D97-AF65-F5344CB8AC3E}">
        <p14:creationId xmlns:p14="http://schemas.microsoft.com/office/powerpoint/2010/main" val="3577773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872" y="1497318"/>
            <a:ext cx="10371215" cy="1931682"/>
          </a:xfrm>
          <a:prstGeom prst="rect">
            <a:avLst/>
          </a:prstGeom>
          <a:solidFill>
            <a:srgbClr val="000046"/>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a:off x="-78872" y="1956455"/>
            <a:ext cx="10292344" cy="1692771"/>
          </a:xfrm>
          <a:prstGeom prst="rect">
            <a:avLst/>
          </a:prstGeom>
          <a:noFill/>
          <a:effectLst>
            <a:outerShdw blurRad="50800" dist="12700" dir="6000000" algn="ctr" rotWithShape="0">
              <a:srgbClr val="000000">
                <a:alpha val="0"/>
              </a:srgbClr>
            </a:outerShdw>
          </a:effectLst>
        </p:spPr>
        <p:txBody>
          <a:bodyPr wrap="square" rtlCol="0">
            <a:spAutoFit/>
          </a:bodyPr>
          <a:lstStyle/>
          <a:p>
            <a:pPr algn="ctr"/>
            <a:r>
              <a:rPr lang="en-US" sz="4000" b="1">
                <a:solidFill>
                  <a:srgbClr val="FBB500"/>
                </a:solidFill>
                <a:effectLst>
                  <a:outerShdw blurRad="50800" dist="50800" dir="5400000" algn="ctr" rotWithShape="0">
                    <a:srgbClr val="000000">
                      <a:alpha val="93000"/>
                    </a:srgbClr>
                  </a:outerShdw>
                </a:effectLst>
                <a:cs typeface="Arial" panose="020B0604020202020204" pitchFamily="34" charset="0"/>
              </a:rPr>
              <a:t>SCHEDULE</a:t>
            </a:r>
            <a:endParaRPr lang="en-US" sz="4000" b="1">
              <a:solidFill>
                <a:schemeClr val="bg1"/>
              </a:solidFill>
              <a:effectLst>
                <a:outerShdw blurRad="50800" dist="50800" dir="5400000" algn="ctr" rotWithShape="0">
                  <a:srgbClr val="000000">
                    <a:alpha val="93000"/>
                  </a:srgbClr>
                </a:outerShdw>
              </a:effectLst>
              <a:cs typeface="Arial" panose="020B0604020202020204" pitchFamily="34" charset="0"/>
            </a:endParaRPr>
          </a:p>
          <a:p>
            <a:pPr algn="ctr"/>
            <a:endParaRPr lang="en-US" sz="4000" b="1">
              <a:solidFill>
                <a:schemeClr val="bg1"/>
              </a:solidFill>
              <a:effectLst>
                <a:outerShdw blurRad="50800" dist="50800" dir="5400000" algn="ctr" rotWithShape="0">
                  <a:srgbClr val="000000">
                    <a:alpha val="93000"/>
                  </a:srgbClr>
                </a:outerShdw>
              </a:effectLst>
              <a:cs typeface="Arial" panose="020B0604020202020204" pitchFamily="34" charset="0"/>
            </a:endParaRPr>
          </a:p>
          <a:p>
            <a:pPr algn="ctr"/>
            <a:endParaRPr lang="en-US" sz="2400" b="1">
              <a:solidFill>
                <a:srgbClr val="EEB500"/>
              </a:solidFill>
              <a:effectLst>
                <a:outerShdw blurRad="50800" dist="50800" dir="5400000" algn="ctr" rotWithShape="0">
                  <a:srgbClr val="000000">
                    <a:alpha val="93000"/>
                  </a:srgbClr>
                </a:outerShdw>
              </a:effectLst>
              <a:latin typeface="Arial" panose="020B0604020202020204" pitchFamily="34" charset="0"/>
              <a:cs typeface="Arial" panose="020B0604020202020204" pitchFamily="34" charset="0"/>
            </a:endParaRPr>
          </a:p>
        </p:txBody>
      </p:sp>
      <p:sp>
        <p:nvSpPr>
          <p:cNvPr id="3" name="Rectangle 2"/>
          <p:cNvSpPr/>
          <p:nvPr/>
        </p:nvSpPr>
        <p:spPr>
          <a:xfrm>
            <a:off x="10292343" y="0"/>
            <a:ext cx="2001257" cy="6858000"/>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1986" y="4057003"/>
            <a:ext cx="2349500" cy="1738630"/>
          </a:xfrm>
          <a:prstGeom prst="rect">
            <a:avLst/>
          </a:prstGeom>
        </p:spPr>
      </p:pic>
    </p:spTree>
    <p:extLst>
      <p:ext uri="{BB962C8B-B14F-4D97-AF65-F5344CB8AC3E}">
        <p14:creationId xmlns:p14="http://schemas.microsoft.com/office/powerpoint/2010/main" val="4252636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0A8E143A-BF45-D55B-C7EC-9A72ECFF7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91" y="98855"/>
            <a:ext cx="11743265" cy="6759146"/>
          </a:xfrm>
          <a:prstGeom prst="rect">
            <a:avLst/>
          </a:prstGeom>
        </p:spPr>
      </p:pic>
    </p:spTree>
    <p:extLst>
      <p:ext uri="{BB962C8B-B14F-4D97-AF65-F5344CB8AC3E}">
        <p14:creationId xmlns:p14="http://schemas.microsoft.com/office/powerpoint/2010/main" val="3946927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872" y="1497318"/>
            <a:ext cx="10371215" cy="1931682"/>
          </a:xfrm>
          <a:prstGeom prst="rect">
            <a:avLst/>
          </a:prstGeom>
          <a:solidFill>
            <a:srgbClr val="000046"/>
          </a:solidFill>
          <a:ln w="127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p:cNvSpPr txBox="1"/>
          <p:nvPr/>
        </p:nvSpPr>
        <p:spPr>
          <a:xfrm>
            <a:off x="-78872" y="1956455"/>
            <a:ext cx="10292344" cy="1077218"/>
          </a:xfrm>
          <a:prstGeom prst="rect">
            <a:avLst/>
          </a:prstGeom>
          <a:noFill/>
          <a:effectLst>
            <a:outerShdw blurRad="50800" dist="12700" dir="6000000" algn="ctr" rotWithShape="0">
              <a:srgbClr val="000000">
                <a:alpha val="0"/>
              </a:srgbClr>
            </a:outerShdw>
          </a:effectLst>
        </p:spPr>
        <p:txBody>
          <a:bodyPr wrap="square" rtlCol="0">
            <a:spAutoFit/>
          </a:bodyPr>
          <a:lstStyle/>
          <a:p>
            <a:pPr algn="ctr"/>
            <a:r>
              <a:rPr lang="en-US" sz="4000" b="1">
                <a:solidFill>
                  <a:srgbClr val="FBB500"/>
                </a:solidFill>
                <a:effectLst>
                  <a:outerShdw blurRad="50800" dist="50800" dir="5400000" algn="ctr" rotWithShape="0">
                    <a:srgbClr val="000000">
                      <a:alpha val="93000"/>
                    </a:srgbClr>
                  </a:outerShdw>
                </a:effectLst>
                <a:cs typeface="Arial" panose="020B0604020202020204" pitchFamily="34" charset="0"/>
              </a:rPr>
              <a:t>Introduction to ASRC and Related Projects</a:t>
            </a:r>
          </a:p>
          <a:p>
            <a:pPr algn="ctr"/>
            <a:endParaRPr lang="en-US" sz="2400" b="1">
              <a:solidFill>
                <a:srgbClr val="EEB500"/>
              </a:solidFill>
              <a:effectLst>
                <a:outerShdw blurRad="50800" dist="50800" dir="5400000" algn="ctr" rotWithShape="0">
                  <a:srgbClr val="000000">
                    <a:alpha val="93000"/>
                  </a:srgbClr>
                </a:outerShdw>
              </a:effectLst>
              <a:latin typeface="Arial" panose="020B0604020202020204" pitchFamily="34" charset="0"/>
              <a:cs typeface="Arial" panose="020B0604020202020204" pitchFamily="34" charset="0"/>
            </a:endParaRPr>
          </a:p>
        </p:txBody>
      </p:sp>
      <p:sp>
        <p:nvSpPr>
          <p:cNvPr id="3" name="Rectangle 2"/>
          <p:cNvSpPr/>
          <p:nvPr/>
        </p:nvSpPr>
        <p:spPr>
          <a:xfrm>
            <a:off x="10292343" y="0"/>
            <a:ext cx="2001257" cy="6858000"/>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clock, table, plate&#10;&#10;Description automatically generated">
            <a:extLst>
              <a:ext uri="{FF2B5EF4-FFF2-40B4-BE49-F238E27FC236}">
                <a16:creationId xmlns:a16="http://schemas.microsoft.com/office/drawing/2014/main" id="{6195B0F1-100F-C444-8EC3-B3E12B8BD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900" y="3888137"/>
            <a:ext cx="2590800" cy="2606040"/>
          </a:xfrm>
          <a:prstGeom prst="rect">
            <a:avLst/>
          </a:prstGeom>
        </p:spPr>
      </p:pic>
    </p:spTree>
    <p:extLst>
      <p:ext uri="{BB962C8B-B14F-4D97-AF65-F5344CB8AC3E}">
        <p14:creationId xmlns:p14="http://schemas.microsoft.com/office/powerpoint/2010/main" val="3595459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929169"/>
            <a:ext cx="12192001" cy="5928831"/>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8259"/>
            <a:ext cx="12192000" cy="932688"/>
          </a:xfrm>
          <a:prstGeom prst="rect">
            <a:avLst/>
          </a:prstGeom>
          <a:solidFill>
            <a:srgbClr val="000046"/>
          </a:solidFill>
          <a:ln>
            <a:solidFill>
              <a:srgbClr val="371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8" name="Picture_x005f_x0020_1" descr="image001"/>
          <p:cNvPicPr preferRelativeResize="0">
            <a:picLocks noChangeArrowheads="1"/>
          </p:cNvPicPr>
          <p:nvPr/>
        </p:nvPicPr>
        <p:blipFill rotWithShape="1">
          <a:blip r:embed="rId3">
            <a:extLst>
              <a:ext uri="{28A0092B-C50C-407E-A947-70E740481C1C}">
                <a14:useLocalDpi xmlns:a14="http://schemas.microsoft.com/office/drawing/2010/main" val="0"/>
              </a:ext>
            </a:extLst>
          </a:blip>
          <a:srcRect t="84110" b="12076"/>
          <a:stretch/>
        </p:blipFill>
        <p:spPr bwMode="auto">
          <a:xfrm>
            <a:off x="1912" y="892211"/>
            <a:ext cx="12161520" cy="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E1617200-FDB2-4D05-BE5E-BB87EA61F8C6}"/>
              </a:ext>
            </a:extLst>
          </p:cNvPr>
          <p:cNvSpPr txBox="1"/>
          <p:nvPr/>
        </p:nvSpPr>
        <p:spPr>
          <a:xfrm>
            <a:off x="110359" y="131188"/>
            <a:ext cx="11791355" cy="1200329"/>
          </a:xfrm>
          <a:prstGeom prst="rect">
            <a:avLst/>
          </a:prstGeom>
          <a:noFill/>
        </p:spPr>
        <p:txBody>
          <a:bodyPr wrap="square" rtlCol="0">
            <a:spAutoFit/>
          </a:bodyPr>
          <a:lstStyle/>
          <a:p>
            <a:r>
              <a:rPr lang="en-US" sz="3600" b="1">
                <a:solidFill>
                  <a:srgbClr val="FFC000"/>
                </a:solidFill>
                <a:effectLst>
                  <a:outerShdw blurRad="50800" dist="50800" dir="5400000" algn="ctr" rotWithShape="0">
                    <a:srgbClr val="000000">
                      <a:alpha val="93000"/>
                    </a:srgbClr>
                  </a:outerShdw>
                </a:effectLst>
              </a:rPr>
              <a:t>ASRC: </a:t>
            </a:r>
            <a:r>
              <a:rPr lang="en-US" sz="3600" b="1">
                <a:solidFill>
                  <a:schemeClr val="bg1"/>
                </a:solidFill>
                <a:effectLst>
                  <a:outerShdw blurRad="50800" dist="50800" dir="5400000" algn="ctr" rotWithShape="0">
                    <a:srgbClr val="000000">
                      <a:alpha val="93000"/>
                    </a:srgbClr>
                  </a:outerShdw>
                </a:effectLst>
              </a:rPr>
              <a:t>Research Areas and Funding </a:t>
            </a:r>
          </a:p>
          <a:p>
            <a:endParaRPr lang="en-US" sz="3600" b="1">
              <a:solidFill>
                <a:schemeClr val="bg1"/>
              </a:solidFill>
              <a:effectLst>
                <a:outerShdw blurRad="50800" dist="50800" dir="5400000" algn="ctr" rotWithShape="0">
                  <a:srgbClr val="000000">
                    <a:alpha val="93000"/>
                  </a:srgbClr>
                </a:outerShdw>
              </a:effectLst>
            </a:endParaRPr>
          </a:p>
        </p:txBody>
      </p:sp>
      <p:sp>
        <p:nvSpPr>
          <p:cNvPr id="2" name="TextBox 1">
            <a:extLst>
              <a:ext uri="{FF2B5EF4-FFF2-40B4-BE49-F238E27FC236}">
                <a16:creationId xmlns:a16="http://schemas.microsoft.com/office/drawing/2014/main" id="{C36E179F-5EE9-3648-A8AD-942CC2035610}"/>
              </a:ext>
            </a:extLst>
          </p:cNvPr>
          <p:cNvSpPr txBox="1"/>
          <p:nvPr/>
        </p:nvSpPr>
        <p:spPr>
          <a:xfrm>
            <a:off x="10510" y="981361"/>
            <a:ext cx="4508937" cy="2536290"/>
          </a:xfrm>
          <a:prstGeom prst="rect">
            <a:avLst/>
          </a:prstGeom>
        </p:spPr>
        <p:txBody>
          <a:bodyPr wrap="square" rtlCol="0">
            <a:noAutofit/>
          </a:bodyPr>
          <a:lstStyle/>
          <a:p>
            <a:r>
              <a:rPr lang="en-US" b="1">
                <a:solidFill>
                  <a:srgbClr val="FFC000"/>
                </a:solidFill>
                <a:latin typeface="Arial" panose="020B0604020202020204" pitchFamily="34" charset="0"/>
                <a:cs typeface="Arial" panose="020B0604020202020204" pitchFamily="34" charset="0"/>
              </a:rPr>
              <a:t>Renewable Energy (Wind &amp; Solar)</a:t>
            </a:r>
          </a:p>
          <a:p>
            <a:pPr marL="828675" lvl="1" indent="-371475"/>
            <a:r>
              <a:rPr lang="en-US" altLang="en-US" sz="1400" b="1">
                <a:solidFill>
                  <a:schemeClr val="bg1"/>
                </a:solidFill>
              </a:rPr>
              <a:t>Resource assessment</a:t>
            </a:r>
          </a:p>
          <a:p>
            <a:pPr marL="828675" lvl="1" indent="-371475"/>
            <a:r>
              <a:rPr lang="en-US" altLang="en-US" sz="1400" b="1">
                <a:solidFill>
                  <a:schemeClr val="bg1"/>
                </a:solidFill>
              </a:rPr>
              <a:t>Forecasting</a:t>
            </a:r>
          </a:p>
          <a:p>
            <a:pPr marL="828675" lvl="1" indent="-371475"/>
            <a:r>
              <a:rPr lang="en-US" altLang="en-US" sz="1400" b="1">
                <a:solidFill>
                  <a:schemeClr val="bg1"/>
                </a:solidFill>
              </a:rPr>
              <a:t>Sensor development and technology transfer</a:t>
            </a:r>
          </a:p>
          <a:p>
            <a:endParaRPr lang="en-US" b="1">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24306DC-B330-9847-9FFE-71ABB1B3AC4C}"/>
              </a:ext>
            </a:extLst>
          </p:cNvPr>
          <p:cNvSpPr txBox="1"/>
          <p:nvPr/>
        </p:nvSpPr>
        <p:spPr>
          <a:xfrm>
            <a:off x="4265696" y="981361"/>
            <a:ext cx="4508937" cy="2536290"/>
          </a:xfrm>
          <a:prstGeom prst="rect">
            <a:avLst/>
          </a:prstGeom>
        </p:spPr>
        <p:txBody>
          <a:bodyPr wrap="square" rtlCol="0">
            <a:noAutofit/>
          </a:bodyPr>
          <a:lstStyle/>
          <a:p>
            <a:r>
              <a:rPr lang="en-US" b="1">
                <a:solidFill>
                  <a:srgbClr val="FFC000"/>
                </a:solidFill>
                <a:latin typeface="Arial" panose="020B0604020202020204" pitchFamily="34" charset="0"/>
                <a:cs typeface="Arial" panose="020B0604020202020204" pitchFamily="34" charset="0"/>
              </a:rPr>
              <a:t>Weather and Climate</a:t>
            </a:r>
            <a:endParaRPr lang="en-US" sz="1400" b="1">
              <a:solidFill>
                <a:srgbClr val="F2B800"/>
              </a:solidFill>
              <a:latin typeface="Arial" panose="020B0604020202020204" pitchFamily="34" charset="0"/>
              <a:cs typeface="Arial" panose="020B0604020202020204" pitchFamily="34" charset="0"/>
            </a:endParaRPr>
          </a:p>
          <a:p>
            <a:pPr lvl="1">
              <a:defRPr/>
            </a:pPr>
            <a:r>
              <a:rPr lang="en-US" altLang="en-US" sz="1400" b="1">
                <a:solidFill>
                  <a:schemeClr val="bg1"/>
                </a:solidFill>
              </a:rPr>
              <a:t>Regional climate modeling,</a:t>
            </a:r>
          </a:p>
          <a:p>
            <a:pPr lvl="1">
              <a:defRPr/>
            </a:pPr>
            <a:r>
              <a:rPr lang="en-US" altLang="en-US" sz="1400" b="1">
                <a:solidFill>
                  <a:schemeClr val="bg1"/>
                </a:solidFill>
              </a:rPr>
              <a:t>Cloud and aerosol processes, sensor development, Carbon cycle, remote sensing, Extremes</a:t>
            </a:r>
          </a:p>
          <a:p>
            <a:endParaRPr lang="en-US" b="1">
              <a:solidFill>
                <a:srgbClr val="FFC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3BBAC48-447C-A947-ABB5-48E19A6C9C10}"/>
              </a:ext>
            </a:extLst>
          </p:cNvPr>
          <p:cNvSpPr txBox="1"/>
          <p:nvPr/>
        </p:nvSpPr>
        <p:spPr>
          <a:xfrm>
            <a:off x="8669607" y="981361"/>
            <a:ext cx="4508937" cy="2536290"/>
          </a:xfrm>
          <a:prstGeom prst="rect">
            <a:avLst/>
          </a:prstGeom>
        </p:spPr>
        <p:txBody>
          <a:bodyPr wrap="square" rtlCol="0">
            <a:noAutofit/>
          </a:bodyPr>
          <a:lstStyle/>
          <a:p>
            <a:r>
              <a:rPr lang="en-US" b="1">
                <a:solidFill>
                  <a:srgbClr val="FFC000"/>
                </a:solidFill>
                <a:latin typeface="Arial" panose="020B0604020202020204" pitchFamily="34" charset="0"/>
                <a:cs typeface="Arial" panose="020B0604020202020204" pitchFamily="34" charset="0"/>
              </a:rPr>
              <a:t>Boundary Layer Meteorology</a:t>
            </a:r>
          </a:p>
          <a:p>
            <a:pPr lvl="1">
              <a:lnSpc>
                <a:spcPct val="90000"/>
              </a:lnSpc>
            </a:pPr>
            <a:r>
              <a:rPr lang="en-US" altLang="en-US" sz="1400" b="1">
                <a:solidFill>
                  <a:schemeClr val="bg1"/>
                </a:solidFill>
              </a:rPr>
              <a:t>Forest ecosystems</a:t>
            </a:r>
          </a:p>
          <a:p>
            <a:pPr lvl="1">
              <a:lnSpc>
                <a:spcPct val="90000"/>
              </a:lnSpc>
            </a:pPr>
            <a:r>
              <a:rPr lang="en-US" altLang="en-US" sz="1400" b="1">
                <a:solidFill>
                  <a:schemeClr val="bg1"/>
                </a:solidFill>
              </a:rPr>
              <a:t>Air-sea interactions</a:t>
            </a:r>
          </a:p>
          <a:p>
            <a:pPr lvl="1">
              <a:lnSpc>
                <a:spcPct val="90000"/>
              </a:lnSpc>
            </a:pPr>
            <a:r>
              <a:rPr lang="en-US" altLang="en-US" sz="1400" b="1">
                <a:solidFill>
                  <a:schemeClr val="bg1"/>
                </a:solidFill>
              </a:rPr>
              <a:t>Land-atmosphere interactions</a:t>
            </a:r>
          </a:p>
          <a:p>
            <a:pPr lvl="1">
              <a:lnSpc>
                <a:spcPct val="90000"/>
              </a:lnSpc>
            </a:pPr>
            <a:r>
              <a:rPr lang="en-US" altLang="en-US" sz="1400" b="1">
                <a:solidFill>
                  <a:schemeClr val="bg1"/>
                </a:solidFill>
              </a:rPr>
              <a:t>PBL, turbulence, etc. F’casting  for UAVs</a:t>
            </a:r>
          </a:p>
          <a:p>
            <a:endParaRPr lang="en-US" b="1">
              <a:solidFill>
                <a:srgbClr val="FFC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10FE8E7-EA5B-9F4A-A0CF-4AF7F9C98FDD}"/>
              </a:ext>
            </a:extLst>
          </p:cNvPr>
          <p:cNvSpPr txBox="1"/>
          <p:nvPr/>
        </p:nvSpPr>
        <p:spPr>
          <a:xfrm>
            <a:off x="4321853" y="4095048"/>
            <a:ext cx="4508937" cy="2536290"/>
          </a:xfrm>
          <a:prstGeom prst="rect">
            <a:avLst/>
          </a:prstGeom>
        </p:spPr>
        <p:txBody>
          <a:bodyPr wrap="square" rtlCol="0">
            <a:noAutofit/>
          </a:bodyPr>
          <a:lstStyle/>
          <a:p>
            <a:r>
              <a:rPr lang="en-US" b="1">
                <a:solidFill>
                  <a:srgbClr val="FFC000"/>
                </a:solidFill>
                <a:latin typeface="Arial" panose="020B0604020202020204" pitchFamily="34" charset="0"/>
                <a:cs typeface="Arial" panose="020B0604020202020204" pitchFamily="34" charset="0"/>
              </a:rPr>
              <a:t>Air Quality and Atmospheric Chemistry</a:t>
            </a:r>
          </a:p>
          <a:p>
            <a:pPr lvl="1">
              <a:lnSpc>
                <a:spcPct val="90000"/>
              </a:lnSpc>
            </a:pPr>
            <a:r>
              <a:rPr lang="en-US" altLang="en-US" sz="1400" b="1">
                <a:solidFill>
                  <a:schemeClr val="bg1"/>
                </a:solidFill>
              </a:rPr>
              <a:t>Monitoring strategies,</a:t>
            </a:r>
          </a:p>
          <a:p>
            <a:pPr lvl="1">
              <a:lnSpc>
                <a:spcPct val="90000"/>
              </a:lnSpc>
            </a:pPr>
            <a:r>
              <a:rPr lang="en-US" altLang="en-US" sz="1400" b="1">
                <a:solidFill>
                  <a:schemeClr val="bg1"/>
                </a:solidFill>
              </a:rPr>
              <a:t>Modeling (AQ, processes), Sensors</a:t>
            </a:r>
          </a:p>
          <a:p>
            <a:endParaRPr lang="en-US" b="1">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9F547BC-B649-C345-9137-F920FD6FD989}"/>
              </a:ext>
            </a:extLst>
          </p:cNvPr>
          <p:cNvSpPr txBox="1"/>
          <p:nvPr/>
        </p:nvSpPr>
        <p:spPr>
          <a:xfrm>
            <a:off x="107740" y="4095048"/>
            <a:ext cx="4508937" cy="2536290"/>
          </a:xfrm>
          <a:prstGeom prst="rect">
            <a:avLst/>
          </a:prstGeom>
        </p:spPr>
        <p:txBody>
          <a:bodyPr wrap="square" rtlCol="0">
            <a:noAutofit/>
          </a:bodyPr>
          <a:lstStyle/>
          <a:p>
            <a:r>
              <a:rPr lang="en-US" b="1">
                <a:solidFill>
                  <a:srgbClr val="FFC000"/>
                </a:solidFill>
                <a:latin typeface="Arial" panose="020B0604020202020204" pitchFamily="34" charset="0"/>
                <a:cs typeface="Arial" panose="020B0604020202020204" pitchFamily="34" charset="0"/>
              </a:rPr>
              <a:t>Applications of AI/ML</a:t>
            </a:r>
          </a:p>
          <a:p>
            <a:r>
              <a:rPr lang="en-US" b="1">
                <a:solidFill>
                  <a:srgbClr val="FFC000"/>
                </a:solidFill>
                <a:latin typeface="Arial" panose="020B0604020202020204" pitchFamily="34" charset="0"/>
                <a:cs typeface="Arial" panose="020B0604020202020204" pitchFamily="34" charset="0"/>
              </a:rPr>
              <a:t>    </a:t>
            </a:r>
            <a:r>
              <a:rPr lang="en-US" sz="1400" b="1">
                <a:solidFill>
                  <a:schemeClr val="bg1"/>
                </a:solidFill>
                <a:cs typeface="Arial" panose="020B0604020202020204" pitchFamily="34" charset="0"/>
              </a:rPr>
              <a:t>Multidisciplinary Research</a:t>
            </a:r>
          </a:p>
          <a:p>
            <a:r>
              <a:rPr lang="en-US" sz="1400" b="1">
                <a:solidFill>
                  <a:schemeClr val="bg1"/>
                </a:solidFill>
                <a:cs typeface="Arial" panose="020B0604020202020204" pitchFamily="34" charset="0"/>
              </a:rPr>
              <a:t>     Development of Applications</a:t>
            </a:r>
          </a:p>
        </p:txBody>
      </p:sp>
      <p:pic>
        <p:nvPicPr>
          <p:cNvPr id="22" name="Picture 2">
            <a:extLst>
              <a:ext uri="{FF2B5EF4-FFF2-40B4-BE49-F238E27FC236}">
                <a16:creationId xmlns:a16="http://schemas.microsoft.com/office/drawing/2014/main" id="{07048086-BA4C-1247-B453-5CC2E4DCAC3B}"/>
              </a:ext>
            </a:extLst>
          </p:cNvPr>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9097" y="2115407"/>
            <a:ext cx="2743200" cy="17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a:extLst>
              <a:ext uri="{FF2B5EF4-FFF2-40B4-BE49-F238E27FC236}">
                <a16:creationId xmlns:a16="http://schemas.microsoft.com/office/drawing/2014/main" id="{943CD1A5-E90A-E442-9ADD-E00153D10647}"/>
              </a:ext>
            </a:extLst>
          </p:cNvPr>
          <p:cNvPicPr preferRelativeResize="0">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3213" y="4927241"/>
            <a:ext cx="2743200" cy="179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a:extLst>
              <a:ext uri="{FF2B5EF4-FFF2-40B4-BE49-F238E27FC236}">
                <a16:creationId xmlns:a16="http://schemas.microsoft.com/office/drawing/2014/main" id="{9AE1FAD1-1E9F-654E-848D-A853A0452853}"/>
              </a:ext>
            </a:extLst>
          </p:cNvPr>
          <p:cNvPicPr preferRelativeResize="0">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2068" y="2115407"/>
            <a:ext cx="2743200" cy="17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0F7F6A5-7092-6445-B3E9-9226DE8CFE34}"/>
              </a:ext>
              <a:ext uri="{C183D7F6-B498-43B3-948B-1728B52AA6E4}">
                <adec:decorative xmlns:adec="http://schemas.microsoft.com/office/drawing/2017/decorative" val="1"/>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4880582" y="2115407"/>
            <a:ext cx="2743200" cy="1792388"/>
          </a:xfrm>
          <a:prstGeom prst="rect">
            <a:avLst/>
          </a:prstGeom>
        </p:spPr>
      </p:pic>
      <p:pic>
        <p:nvPicPr>
          <p:cNvPr id="7" name="Picture 6">
            <a:extLst>
              <a:ext uri="{FF2B5EF4-FFF2-40B4-BE49-F238E27FC236}">
                <a16:creationId xmlns:a16="http://schemas.microsoft.com/office/drawing/2014/main" id="{91FAF159-A3F0-034B-BD22-1F2E8DC419A4}"/>
              </a:ext>
            </a:extLst>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589097" y="4927241"/>
            <a:ext cx="2743200" cy="1792224"/>
          </a:xfrm>
          <a:prstGeom prst="rect">
            <a:avLst/>
          </a:prstGeom>
        </p:spPr>
      </p:pic>
      <p:sp>
        <p:nvSpPr>
          <p:cNvPr id="8" name="TextBox 7">
            <a:extLst>
              <a:ext uri="{FF2B5EF4-FFF2-40B4-BE49-F238E27FC236}">
                <a16:creationId xmlns:a16="http://schemas.microsoft.com/office/drawing/2014/main" id="{E44EA063-06EA-614D-B421-A9CB395C2C81}"/>
              </a:ext>
            </a:extLst>
          </p:cNvPr>
          <p:cNvSpPr txBox="1"/>
          <p:nvPr/>
        </p:nvSpPr>
        <p:spPr>
          <a:xfrm>
            <a:off x="8889218" y="4095048"/>
            <a:ext cx="3474205" cy="673381"/>
          </a:xfrm>
          <a:prstGeom prst="rect">
            <a:avLst/>
          </a:prstGeom>
        </p:spPr>
        <p:txBody>
          <a:bodyPr wrap="square" rtlCol="0" anchor="t">
            <a:noAutofit/>
          </a:bodyPr>
          <a:lstStyle/>
          <a:p>
            <a:r>
              <a:rPr lang="en-US" b="1">
                <a:solidFill>
                  <a:srgbClr val="FFC000"/>
                </a:solidFill>
                <a:latin typeface="Arial"/>
                <a:cs typeface="Arial"/>
              </a:rPr>
              <a:t>44 Active Awards with total funding of $24M</a:t>
            </a:r>
            <a:endParaRPr lang="en-US" b="1">
              <a:solidFill>
                <a:srgbClr val="FFC000"/>
              </a:solidFill>
              <a:latin typeface="Arial" panose="020B0604020202020204" pitchFamily="34" charset="0"/>
              <a:cs typeface="Arial" panose="020B0604020202020204" pitchFamily="34" charset="0"/>
            </a:endParaRPr>
          </a:p>
          <a:p>
            <a:pPr marL="285750" indent="-285750">
              <a:buClr>
                <a:srgbClr val="FFC000"/>
              </a:buClr>
              <a:buSzPct val="130000"/>
              <a:buFont typeface="Wingdings" panose="05000000000000000000" pitchFamily="2" charset="2"/>
              <a:buChar char="ü"/>
            </a:pPr>
            <a:endParaRPr lang="en-US" b="1">
              <a:solidFill>
                <a:schemeClr val="bg1"/>
              </a:solidFill>
              <a:latin typeface="Arial"/>
              <a:cs typeface="Arial"/>
            </a:endParaRPr>
          </a:p>
        </p:txBody>
      </p:sp>
      <p:pic>
        <p:nvPicPr>
          <p:cNvPr id="10" name="Picture 14" descr="A close up of a logo&#10;&#10;Description generated with high confidence">
            <a:extLst>
              <a:ext uri="{FF2B5EF4-FFF2-40B4-BE49-F238E27FC236}">
                <a16:creationId xmlns:a16="http://schemas.microsoft.com/office/drawing/2014/main" id="{4391A316-50F9-410A-BC90-17A26FADB4A8}"/>
              </a:ext>
            </a:extLst>
          </p:cNvPr>
          <p:cNvPicPr>
            <a:picLocks noChangeAspect="1"/>
          </p:cNvPicPr>
          <p:nvPr/>
        </p:nvPicPr>
        <p:blipFill rotWithShape="1">
          <a:blip r:embed="rId9"/>
          <a:srcRect l="9412" r="7254" b="11358"/>
          <a:stretch/>
        </p:blipFill>
        <p:spPr>
          <a:xfrm>
            <a:off x="9233355" y="4927242"/>
            <a:ext cx="2681913" cy="1792224"/>
          </a:xfrm>
          <a:prstGeom prst="rect">
            <a:avLst/>
          </a:prstGeom>
        </p:spPr>
      </p:pic>
    </p:spTree>
    <p:extLst>
      <p:ext uri="{BB962C8B-B14F-4D97-AF65-F5344CB8AC3E}">
        <p14:creationId xmlns:p14="http://schemas.microsoft.com/office/powerpoint/2010/main" val="3425300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929169"/>
            <a:ext cx="12192001" cy="5928831"/>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4FA60E8-3ECD-9E4B-B9AA-4527EF7B3D2C}"/>
              </a:ext>
            </a:extLst>
          </p:cNvPr>
          <p:cNvGrpSpPr/>
          <p:nvPr/>
        </p:nvGrpSpPr>
        <p:grpSpPr>
          <a:xfrm>
            <a:off x="-26656" y="-18259"/>
            <a:ext cx="12218655" cy="6876259"/>
            <a:chOff x="-588896" y="-946862"/>
            <a:chExt cx="9691963" cy="7038237"/>
          </a:xfrm>
        </p:grpSpPr>
        <p:pic>
          <p:nvPicPr>
            <p:cNvPr id="8" name="Picture 2">
              <a:extLst>
                <a:ext uri="{FF2B5EF4-FFF2-40B4-BE49-F238E27FC236}">
                  <a16:creationId xmlns:a16="http://schemas.microsoft.com/office/drawing/2014/main" id="{FCC17978-0F9C-FF4B-9838-FDD4BC7C2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96" y="-946862"/>
              <a:ext cx="9691963" cy="70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a:extLst>
                <a:ext uri="{FF2B5EF4-FFF2-40B4-BE49-F238E27FC236}">
                  <a16:creationId xmlns:a16="http://schemas.microsoft.com/office/drawing/2014/main" id="{D87FD3FD-E216-DD4A-B52F-54F5D6AFC65C}"/>
                </a:ext>
              </a:extLst>
            </p:cNvPr>
            <p:cNvSpPr>
              <a:spLocks noChangeArrowheads="1"/>
            </p:cNvSpPr>
            <p:nvPr/>
          </p:nvSpPr>
          <p:spPr bwMode="auto">
            <a:xfrm>
              <a:off x="-480216" y="191031"/>
              <a:ext cx="9065203" cy="217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1" hangingPunct="1">
                <a:lnSpc>
                  <a:spcPct val="120000"/>
                </a:lnSpc>
                <a:spcBef>
                  <a:spcPct val="0"/>
                </a:spcBef>
                <a:buClr>
                  <a:srgbClr val="FFC000"/>
                </a:buClr>
                <a:buSzPct val="125000"/>
                <a:buFont typeface="Wingdings" pitchFamily="2" charset="2"/>
                <a:buChar char="ü"/>
              </a:pPr>
              <a:r>
                <a:rPr lang="en-US" altLang="en-US" sz="2200" b="1" dirty="0">
                  <a:solidFill>
                    <a:schemeClr val="bg1"/>
                  </a:solidFill>
                  <a:latin typeface="Arial"/>
                  <a:cs typeface="Arial"/>
                </a:rPr>
                <a:t>CESTM </a:t>
              </a:r>
              <a:r>
                <a:rPr lang="en-US" altLang="en-US" sz="2200" b="1" dirty="0">
                  <a:solidFill>
                    <a:srgbClr val="A7D9FF"/>
                  </a:solidFill>
                  <a:latin typeface="Arial"/>
                  <a:cs typeface="Arial"/>
                </a:rPr>
                <a:t>(UAlbany)</a:t>
              </a:r>
            </a:p>
            <a:p>
              <a:pPr defTabSz="914400" eaLnBrk="1" hangingPunct="1">
                <a:lnSpc>
                  <a:spcPct val="120000"/>
                </a:lnSpc>
                <a:spcBef>
                  <a:spcPct val="0"/>
                </a:spcBef>
                <a:buClr>
                  <a:srgbClr val="FFC000"/>
                </a:buClr>
                <a:buSzPct val="125000"/>
                <a:buFont typeface="Wingdings" pitchFamily="2" charset="2"/>
                <a:buChar char="ü"/>
              </a:pPr>
              <a:r>
                <a:rPr lang="en-US" altLang="en-US" sz="2200" b="1" dirty="0">
                  <a:solidFill>
                    <a:schemeClr val="bg1"/>
                  </a:solidFill>
                  <a:latin typeface="Arial"/>
                  <a:cs typeface="Arial"/>
                </a:rPr>
                <a:t>Long term research stations in the Adirondacks</a:t>
              </a:r>
              <a:r>
                <a:rPr lang="en-US" altLang="en-US" sz="2200" b="1" dirty="0">
                  <a:solidFill>
                    <a:srgbClr val="FFC000"/>
                  </a:solidFill>
                  <a:latin typeface="Arial"/>
                  <a:cs typeface="Arial"/>
                </a:rPr>
                <a:t> </a:t>
              </a:r>
              <a:r>
                <a:rPr lang="en-US" altLang="en-US" sz="2200" b="1" dirty="0">
                  <a:solidFill>
                    <a:srgbClr val="A7D9FF"/>
                  </a:solidFill>
                  <a:latin typeface="Arial"/>
                  <a:cs typeface="Arial"/>
                </a:rPr>
                <a:t>(Whiteface Mountain)</a:t>
              </a:r>
            </a:p>
            <a:p>
              <a:pPr>
                <a:lnSpc>
                  <a:spcPct val="120000"/>
                </a:lnSpc>
                <a:spcBef>
                  <a:spcPct val="0"/>
                </a:spcBef>
                <a:buClr>
                  <a:srgbClr val="FFC000"/>
                </a:buClr>
                <a:buSzPct val="125000"/>
                <a:buFont typeface="Wingdings" pitchFamily="2" charset="2"/>
                <a:buChar char="ü"/>
              </a:pPr>
              <a:r>
                <a:rPr lang="en-US" altLang="en-US" sz="2200" b="1" dirty="0">
                  <a:solidFill>
                    <a:schemeClr val="bg1"/>
                  </a:solidFill>
                  <a:latin typeface="Arial"/>
                  <a:cs typeface="Arial"/>
                </a:rPr>
                <a:t>SW New York State </a:t>
              </a:r>
              <a:r>
                <a:rPr lang="en-US" altLang="en-US" sz="2200" b="1" dirty="0">
                  <a:solidFill>
                    <a:srgbClr val="A7D9FF"/>
                  </a:solidFill>
                  <a:latin typeface="Arial"/>
                  <a:cs typeface="Arial"/>
                </a:rPr>
                <a:t>(Pinnacle State Park)</a:t>
              </a:r>
              <a:endParaRPr lang="en-US" altLang="en-US" sz="2200" b="1" dirty="0">
                <a:solidFill>
                  <a:srgbClr val="A7D9FF"/>
                </a:solidFill>
                <a:latin typeface="Arial" panose="020B0604020202020204" pitchFamily="34" charset="0"/>
                <a:cs typeface="Arial" panose="020B0604020202020204" pitchFamily="34" charset="0"/>
              </a:endParaRPr>
            </a:p>
            <a:p>
              <a:pPr defTabSz="914400" eaLnBrk="1" hangingPunct="1">
                <a:lnSpc>
                  <a:spcPct val="120000"/>
                </a:lnSpc>
                <a:spcBef>
                  <a:spcPct val="0"/>
                </a:spcBef>
                <a:buClr>
                  <a:srgbClr val="FFC000"/>
                </a:buClr>
                <a:buSzPct val="125000"/>
                <a:buFont typeface="Wingdings" pitchFamily="2" charset="2"/>
                <a:buChar char="ü"/>
              </a:pPr>
              <a:r>
                <a:rPr lang="en-US" altLang="en-US" sz="2200" b="1" dirty="0">
                  <a:solidFill>
                    <a:schemeClr val="bg1"/>
                  </a:solidFill>
                  <a:latin typeface="Arial"/>
                  <a:cs typeface="Arial"/>
                </a:rPr>
                <a:t>Queens College</a:t>
              </a:r>
            </a:p>
            <a:p>
              <a:pPr defTabSz="914400" eaLnBrk="1" hangingPunct="1">
                <a:lnSpc>
                  <a:spcPct val="120000"/>
                </a:lnSpc>
                <a:spcBef>
                  <a:spcPct val="0"/>
                </a:spcBef>
                <a:buClr>
                  <a:srgbClr val="FFC000"/>
                </a:buClr>
                <a:buSzPct val="125000"/>
                <a:buFont typeface="Wingdings" pitchFamily="2" charset="2"/>
                <a:buChar char="ü"/>
              </a:pPr>
              <a:r>
                <a:rPr lang="en-US" altLang="en-US" sz="2200" b="1" dirty="0" err="1">
                  <a:solidFill>
                    <a:schemeClr val="bg1"/>
                  </a:solidFill>
                  <a:latin typeface="Arial"/>
                  <a:cs typeface="Arial"/>
                </a:rPr>
                <a:t>xCITE</a:t>
              </a:r>
              <a:r>
                <a:rPr lang="en-US" altLang="en-US" sz="2200" b="1" dirty="0">
                  <a:solidFill>
                    <a:schemeClr val="bg1"/>
                  </a:solidFill>
                  <a:latin typeface="Arial"/>
                  <a:cs typeface="Arial"/>
                </a:rPr>
                <a:t> laboratory </a:t>
              </a:r>
              <a:r>
                <a:rPr lang="en-US" altLang="en-US" sz="2200" b="1" dirty="0">
                  <a:solidFill>
                    <a:srgbClr val="A7D9FF"/>
                  </a:solidFill>
                  <a:latin typeface="Arial"/>
                  <a:cs typeface="Arial"/>
                </a:rPr>
                <a:t>(in support of AI/ML applications)</a:t>
              </a:r>
            </a:p>
          </p:txBody>
        </p:sp>
      </p:grpSp>
      <p:sp>
        <p:nvSpPr>
          <p:cNvPr id="14" name="Rectangle 13"/>
          <p:cNvSpPr/>
          <p:nvPr/>
        </p:nvSpPr>
        <p:spPr>
          <a:xfrm>
            <a:off x="0" y="-18259"/>
            <a:ext cx="12192000" cy="932688"/>
          </a:xfrm>
          <a:prstGeom prst="rect">
            <a:avLst/>
          </a:prstGeom>
          <a:solidFill>
            <a:srgbClr val="000046"/>
          </a:solidFill>
          <a:ln>
            <a:solidFill>
              <a:srgbClr val="371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8" name="Picture_x005f_x0020_1" descr="image001"/>
          <p:cNvPicPr preferRelativeResize="0">
            <a:picLocks noChangeArrowheads="1"/>
          </p:cNvPicPr>
          <p:nvPr/>
        </p:nvPicPr>
        <p:blipFill rotWithShape="1">
          <a:blip r:embed="rId4">
            <a:extLst>
              <a:ext uri="{28A0092B-C50C-407E-A947-70E740481C1C}">
                <a14:useLocalDpi xmlns:a14="http://schemas.microsoft.com/office/drawing/2010/main" val="0"/>
              </a:ext>
            </a:extLst>
          </a:blip>
          <a:srcRect t="84110" b="12076"/>
          <a:stretch/>
        </p:blipFill>
        <p:spPr bwMode="auto">
          <a:xfrm>
            <a:off x="1912" y="892211"/>
            <a:ext cx="12161520" cy="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E1617200-FDB2-4D05-BE5E-BB87EA61F8C6}"/>
              </a:ext>
            </a:extLst>
          </p:cNvPr>
          <p:cNvSpPr txBox="1"/>
          <p:nvPr/>
        </p:nvSpPr>
        <p:spPr>
          <a:xfrm>
            <a:off x="110359" y="131188"/>
            <a:ext cx="11791355" cy="646331"/>
          </a:xfrm>
          <a:prstGeom prst="rect">
            <a:avLst/>
          </a:prstGeom>
          <a:noFill/>
        </p:spPr>
        <p:txBody>
          <a:bodyPr wrap="square" rtlCol="0">
            <a:spAutoFit/>
          </a:bodyPr>
          <a:lstStyle/>
          <a:p>
            <a:r>
              <a:rPr lang="en-US" sz="3600" b="1">
                <a:solidFill>
                  <a:srgbClr val="FFC000"/>
                </a:solidFill>
                <a:effectLst>
                  <a:outerShdw blurRad="50800" dist="50800" dir="5400000" algn="ctr" rotWithShape="0">
                    <a:srgbClr val="000000">
                      <a:alpha val="93000"/>
                    </a:srgbClr>
                  </a:outerShdw>
                </a:effectLst>
              </a:rPr>
              <a:t>ASRC: </a:t>
            </a:r>
            <a:r>
              <a:rPr lang="en-US" sz="3600" b="1">
                <a:solidFill>
                  <a:schemeClr val="bg1"/>
                </a:solidFill>
                <a:effectLst>
                  <a:outerShdw blurRad="50800" dist="50800" dir="5400000" algn="ctr" rotWithShape="0">
                    <a:srgbClr val="000000">
                      <a:alpha val="93000"/>
                    </a:srgbClr>
                  </a:outerShdw>
                </a:effectLst>
              </a:rPr>
              <a:t>Research Facilities</a:t>
            </a:r>
            <a:endParaRPr lang="en-US" sz="3600" b="1">
              <a:solidFill>
                <a:srgbClr val="FFC000"/>
              </a:solidFill>
              <a:effectLst>
                <a:outerShdw blurRad="50800" dist="50800" dir="5400000" algn="ctr" rotWithShape="0">
                  <a:srgbClr val="000000">
                    <a:alpha val="93000"/>
                  </a:srgbClr>
                </a:outerShdw>
              </a:effectLst>
            </a:endParaRPr>
          </a:p>
        </p:txBody>
      </p:sp>
      <p:pic>
        <p:nvPicPr>
          <p:cNvPr id="3" name="Picture 2" descr="A close up of a map&#10;&#10;Description automatically generated">
            <a:extLst>
              <a:ext uri="{FF2B5EF4-FFF2-40B4-BE49-F238E27FC236}">
                <a16:creationId xmlns:a16="http://schemas.microsoft.com/office/drawing/2014/main" id="{3E30870C-1DFA-4F47-A0E1-A2E17AEBE0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478" y="3743150"/>
            <a:ext cx="4492349" cy="2864388"/>
          </a:xfrm>
          <a:prstGeom prst="rect">
            <a:avLst/>
          </a:prstGeom>
        </p:spPr>
      </p:pic>
    </p:spTree>
    <p:extLst>
      <p:ext uri="{BB962C8B-B14F-4D97-AF65-F5344CB8AC3E}">
        <p14:creationId xmlns:p14="http://schemas.microsoft.com/office/powerpoint/2010/main" val="1963568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159"/>
          <p:cNvPicPr>
            <a:picLocks noChangeAspect="1"/>
          </p:cNvPicPr>
          <p:nvPr/>
        </p:nvPicPr>
        <p:blipFill rotWithShape="1">
          <a:blip r:embed="rId2">
            <a:extLst>
              <a:ext uri="{28A0092B-C50C-407E-A947-70E740481C1C}">
                <a14:useLocalDpi xmlns:a14="http://schemas.microsoft.com/office/drawing/2010/main" val="0"/>
              </a:ext>
            </a:extLst>
          </a:blip>
          <a:srcRect r="16215"/>
          <a:stretch/>
        </p:blipFill>
        <p:spPr>
          <a:xfrm>
            <a:off x="3751691" y="908989"/>
            <a:ext cx="8497459" cy="5634399"/>
          </a:xfrm>
          <a:prstGeom prst="rect">
            <a:avLst/>
          </a:prstGeom>
        </p:spPr>
      </p:pic>
      <p:sp>
        <p:nvSpPr>
          <p:cNvPr id="150" name="Rectangle 149"/>
          <p:cNvSpPr/>
          <p:nvPr/>
        </p:nvSpPr>
        <p:spPr>
          <a:xfrm>
            <a:off x="0" y="926501"/>
            <a:ext cx="3785772" cy="5762224"/>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8259"/>
            <a:ext cx="12192000" cy="932688"/>
          </a:xfrm>
          <a:prstGeom prst="rect">
            <a:avLst/>
          </a:prstGeom>
          <a:solidFill>
            <a:srgbClr val="000046"/>
          </a:solidFill>
          <a:ln>
            <a:solidFill>
              <a:srgbClr val="371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8" name="Picture_x005f_x0020_1" descr="image001"/>
          <p:cNvPicPr preferRelativeResize="0">
            <a:picLocks noChangeArrowheads="1"/>
          </p:cNvPicPr>
          <p:nvPr/>
        </p:nvPicPr>
        <p:blipFill rotWithShape="1">
          <a:blip r:embed="rId3">
            <a:extLst>
              <a:ext uri="{28A0092B-C50C-407E-A947-70E740481C1C}">
                <a14:useLocalDpi xmlns:a14="http://schemas.microsoft.com/office/drawing/2010/main" val="0"/>
              </a:ext>
            </a:extLst>
          </a:blip>
          <a:srcRect t="84110" b="12076"/>
          <a:stretch/>
        </p:blipFill>
        <p:spPr bwMode="auto">
          <a:xfrm>
            <a:off x="1912" y="892211"/>
            <a:ext cx="12161520" cy="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E1617200-FDB2-4D05-BE5E-BB87EA61F8C6}"/>
              </a:ext>
            </a:extLst>
          </p:cNvPr>
          <p:cNvSpPr txBox="1"/>
          <p:nvPr/>
        </p:nvSpPr>
        <p:spPr>
          <a:xfrm>
            <a:off x="38100" y="131188"/>
            <a:ext cx="11673114" cy="646331"/>
          </a:xfrm>
          <a:prstGeom prst="rect">
            <a:avLst/>
          </a:prstGeom>
          <a:noFill/>
        </p:spPr>
        <p:txBody>
          <a:bodyPr wrap="square" rtlCol="0">
            <a:spAutoFit/>
          </a:bodyPr>
          <a:lstStyle/>
          <a:p>
            <a:r>
              <a:rPr lang="en-US" sz="3600" b="1">
                <a:solidFill>
                  <a:srgbClr val="FFC000"/>
                </a:solidFill>
                <a:effectLst>
                  <a:outerShdw blurRad="50800" dist="50800" dir="5400000" algn="ctr" rotWithShape="0">
                    <a:srgbClr val="000000">
                      <a:alpha val="93000"/>
                    </a:srgbClr>
                  </a:outerShdw>
                </a:effectLst>
                <a:cs typeface="Arial" panose="020B0604020202020204" pitchFamily="34" charset="0"/>
              </a:rPr>
              <a:t>NY State </a:t>
            </a:r>
            <a:r>
              <a:rPr lang="en-US" sz="3600" b="1" err="1">
                <a:solidFill>
                  <a:srgbClr val="FFC000"/>
                </a:solidFill>
                <a:effectLst>
                  <a:outerShdw blurRad="50800" dist="50800" dir="5400000" algn="ctr" rotWithShape="0">
                    <a:srgbClr val="000000">
                      <a:alpha val="93000"/>
                    </a:srgbClr>
                  </a:outerShdw>
                </a:effectLst>
                <a:cs typeface="Arial" panose="020B0604020202020204" pitchFamily="34" charset="0"/>
              </a:rPr>
              <a:t>Mesonet</a:t>
            </a:r>
            <a:endParaRPr lang="en-US" sz="3600" b="1">
              <a:solidFill>
                <a:schemeClr val="bg1"/>
              </a:solidFill>
              <a:effectLst>
                <a:outerShdw blurRad="50800" dist="50800" dir="5400000" algn="ctr" rotWithShape="0">
                  <a:srgbClr val="000000">
                    <a:alpha val="93000"/>
                  </a:srgbClr>
                </a:outerShdw>
              </a:effectLst>
              <a:cs typeface="Arial" panose="020B0604020202020204" pitchFamily="34" charset="0"/>
            </a:endParaRPr>
          </a:p>
        </p:txBody>
      </p:sp>
      <p:sp>
        <p:nvSpPr>
          <p:cNvPr id="13" name="Rectangle 12"/>
          <p:cNvSpPr/>
          <p:nvPr/>
        </p:nvSpPr>
        <p:spPr>
          <a:xfrm>
            <a:off x="-68580" y="6501599"/>
            <a:ext cx="12285150" cy="356402"/>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9431487" y="6543388"/>
            <a:ext cx="2743200" cy="365125"/>
          </a:xfrm>
        </p:spPr>
        <p:txBody>
          <a:bodyPr/>
          <a:lstStyle/>
          <a:p>
            <a:fld id="{F94E996E-3663-46DD-A836-68DDCC271039}" type="slidenum">
              <a:rPr lang="en-US" b="1" smtClean="0">
                <a:solidFill>
                  <a:schemeClr val="bg1"/>
                </a:solidFill>
                <a:latin typeface="Arial" panose="020B0604020202020204" pitchFamily="34" charset="0"/>
                <a:cs typeface="Arial" panose="020B0604020202020204" pitchFamily="34" charset="0"/>
              </a:rPr>
              <a:t>35</a:t>
            </a:fld>
            <a:endParaRPr lang="en-US" b="1">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7828809" y="-1524000"/>
            <a:ext cx="914400" cy="914400"/>
          </a:xfrm>
          <a:prstGeom prst="rect">
            <a:avLst/>
          </a:prstGeom>
        </p:spPr>
        <p:txBody>
          <a:bodyPr wrap="none" rtlCol="0">
            <a:noAutofit/>
          </a:bodyPr>
          <a:lstStyle/>
          <a:p>
            <a:endParaRPr lang="en-US" b="1">
              <a:solidFill>
                <a:srgbClr val="FFC000"/>
              </a:solidFill>
              <a:latin typeface="Arial" panose="020B0604020202020204" pitchFamily="34" charset="0"/>
              <a:cs typeface="Arial" panose="020B0604020202020204" pitchFamily="34" charset="0"/>
            </a:endParaRPr>
          </a:p>
        </p:txBody>
      </p:sp>
      <p:pic>
        <p:nvPicPr>
          <p:cNvPr id="163" name="Picture 1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5900" y="99075"/>
            <a:ext cx="1753141" cy="751346"/>
          </a:xfrm>
          <a:prstGeom prst="rect">
            <a:avLst/>
          </a:prstGeom>
        </p:spPr>
      </p:pic>
      <p:sp>
        <p:nvSpPr>
          <p:cNvPr id="149" name="Rectangle 148"/>
          <p:cNvSpPr/>
          <p:nvPr/>
        </p:nvSpPr>
        <p:spPr>
          <a:xfrm>
            <a:off x="3607113" y="1600552"/>
            <a:ext cx="4076819" cy="954107"/>
          </a:xfrm>
          <a:prstGeom prst="rect">
            <a:avLst/>
          </a:prstGeom>
        </p:spPr>
        <p:txBody>
          <a:bodyPr wrap="square">
            <a:spAutoFit/>
          </a:bodyPr>
          <a:lstStyle/>
          <a:p>
            <a:pPr marL="0" lvl="1" algn="ctr">
              <a:buClr>
                <a:srgbClr val="F2B800"/>
              </a:buClr>
              <a:buSzPct val="120000"/>
            </a:pPr>
            <a:r>
              <a:rPr lang="en-US" sz="2800" b="1">
                <a:solidFill>
                  <a:schemeClr val="bg1"/>
                </a:solidFill>
                <a:effectLst>
                  <a:outerShdw blurRad="38100" dist="76200" dir="2700000" algn="tl">
                    <a:srgbClr val="000000">
                      <a:alpha val="93000"/>
                    </a:srgbClr>
                  </a:outerShdw>
                </a:effectLst>
                <a:latin typeface="Arial Black" panose="020B0A04020102020204" pitchFamily="34" charset="0"/>
                <a:cs typeface="Arial" panose="020B0604020202020204" pitchFamily="34" charset="0"/>
              </a:rPr>
              <a:t>THE NATION’S NEW                </a:t>
            </a:r>
            <a:r>
              <a:rPr lang="en-US" sz="2800" b="1">
                <a:solidFill>
                  <a:srgbClr val="FFC000"/>
                </a:solidFill>
                <a:effectLst>
                  <a:outerShdw blurRad="38100" dist="76200" dir="2700000" algn="tl">
                    <a:srgbClr val="000000">
                      <a:alpha val="93000"/>
                    </a:srgbClr>
                  </a:outerShdw>
                </a:effectLst>
                <a:latin typeface="Arial Black" panose="020B0A04020102020204" pitchFamily="34" charset="0"/>
                <a:cs typeface="Arial" panose="020B0604020202020204" pitchFamily="34" charset="0"/>
              </a:rPr>
              <a:t>GOLD STANDARD!</a:t>
            </a:r>
          </a:p>
        </p:txBody>
      </p:sp>
      <p:grpSp>
        <p:nvGrpSpPr>
          <p:cNvPr id="155" name="Group 154"/>
          <p:cNvGrpSpPr/>
          <p:nvPr/>
        </p:nvGrpSpPr>
        <p:grpSpPr>
          <a:xfrm>
            <a:off x="460375" y="2292414"/>
            <a:ext cx="1221229" cy="1258136"/>
            <a:chOff x="332691" y="1477666"/>
            <a:chExt cx="2833547" cy="2833547"/>
          </a:xfrm>
        </p:grpSpPr>
        <p:sp>
          <p:nvSpPr>
            <p:cNvPr id="156" name="Oval 155"/>
            <p:cNvSpPr/>
            <p:nvPr/>
          </p:nvSpPr>
          <p:spPr>
            <a:xfrm>
              <a:off x="332691" y="1477666"/>
              <a:ext cx="2833547" cy="28335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 name="Picture 156"/>
            <p:cNvPicPr>
              <a:picLocks noChangeAspect="1"/>
            </p:cNvPicPr>
            <p:nvPr/>
          </p:nvPicPr>
          <p:blipFill>
            <a:blip r:embed="rId5"/>
            <a:stretch>
              <a:fillRect/>
            </a:stretch>
          </p:blipFill>
          <p:spPr>
            <a:xfrm>
              <a:off x="437815" y="1596685"/>
              <a:ext cx="2623298" cy="2595509"/>
            </a:xfrm>
            <a:prstGeom prst="ellipse">
              <a:avLst/>
            </a:prstGeom>
            <a:solidFill>
              <a:schemeClr val="bg1"/>
            </a:solidFill>
            <a:ln w="76200">
              <a:noFill/>
            </a:ln>
          </p:spPr>
        </p:pic>
      </p:grpSp>
      <p:pic>
        <p:nvPicPr>
          <p:cNvPr id="158" name="Picture 1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987" y="3953824"/>
            <a:ext cx="2703626" cy="1158697"/>
          </a:xfrm>
          <a:prstGeom prst="rect">
            <a:avLst/>
          </a:prstGeom>
        </p:spPr>
      </p:pic>
      <p:sp>
        <p:nvSpPr>
          <p:cNvPr id="3" name="AutoShape 2" descr="Image result for dhses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6"/>
          <a:srcRect l="44063" t="31601" r="43687" b="46002"/>
          <a:stretch/>
        </p:blipFill>
        <p:spPr>
          <a:xfrm>
            <a:off x="2075405" y="2323167"/>
            <a:ext cx="1196630" cy="1196630"/>
          </a:xfrm>
          <a:prstGeom prst="ellipse">
            <a:avLst/>
          </a:prstGeom>
        </p:spPr>
      </p:pic>
      <p:sp>
        <p:nvSpPr>
          <p:cNvPr id="24" name="TextBox 23"/>
          <p:cNvSpPr txBox="1"/>
          <p:nvPr/>
        </p:nvSpPr>
        <p:spPr>
          <a:xfrm>
            <a:off x="3785772" y="5024271"/>
            <a:ext cx="3932073" cy="1477328"/>
          </a:xfrm>
          <a:prstGeom prst="rect">
            <a:avLst/>
          </a:prstGeom>
          <a:solidFill>
            <a:srgbClr val="0070C0"/>
          </a:solidFill>
          <a:ln w="19050">
            <a:solidFill>
              <a:schemeClr val="tx1"/>
            </a:solidFill>
          </a:ln>
        </p:spPr>
        <p:txBody>
          <a:bodyPr wrap="square" rtlCol="0" anchor="t">
            <a:spAutoFit/>
          </a:bodyPr>
          <a:lstStyle/>
          <a:p>
            <a:pPr marL="285750" indent="-285750">
              <a:buFont typeface="Wingdings" panose="05000000000000000000" pitchFamily="2" charset="2"/>
              <a:buChar char="ü"/>
            </a:pPr>
            <a:r>
              <a:rPr lang="en-US" b="1">
                <a:solidFill>
                  <a:schemeClr val="bg1"/>
                </a:solidFill>
              </a:rPr>
              <a:t>At least 1 station per county</a:t>
            </a:r>
          </a:p>
          <a:p>
            <a:pPr marL="285750" indent="-285750">
              <a:buFont typeface="Wingdings" panose="05000000000000000000" pitchFamily="2" charset="2"/>
              <a:buChar char="ü"/>
            </a:pPr>
            <a:r>
              <a:rPr lang="en-US" b="1">
                <a:solidFill>
                  <a:schemeClr val="bg1"/>
                </a:solidFill>
              </a:rPr>
              <a:t>Spaced ~17 miles apart</a:t>
            </a:r>
          </a:p>
          <a:p>
            <a:pPr marL="285750" indent="-285750">
              <a:buFont typeface="Wingdings" panose="05000000000000000000" pitchFamily="2" charset="2"/>
              <a:buChar char="ü"/>
            </a:pPr>
            <a:r>
              <a:rPr lang="en-US" b="1">
                <a:solidFill>
                  <a:schemeClr val="bg1"/>
                </a:solidFill>
              </a:rPr>
              <a:t>Reports every 5 minutes</a:t>
            </a:r>
            <a:endParaRPr lang="en-US" b="1">
              <a:solidFill>
                <a:schemeClr val="bg1"/>
              </a:solidFill>
              <a:cs typeface="Calibri"/>
            </a:endParaRPr>
          </a:p>
          <a:p>
            <a:pPr marL="285750" indent="-285750">
              <a:buFont typeface="Wingdings" panose="05000000000000000000" pitchFamily="2" charset="2"/>
              <a:buChar char="ü"/>
            </a:pPr>
            <a:r>
              <a:rPr lang="en-US" b="1">
                <a:solidFill>
                  <a:schemeClr val="bg1"/>
                </a:solidFill>
              </a:rPr>
              <a:t>Over one billion observations archived to date</a:t>
            </a:r>
          </a:p>
        </p:txBody>
      </p:sp>
    </p:spTree>
    <p:extLst>
      <p:ext uri="{BB962C8B-B14F-4D97-AF65-F5344CB8AC3E}">
        <p14:creationId xmlns:p14="http://schemas.microsoft.com/office/powerpoint/2010/main" val="2050423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11296" y="900093"/>
            <a:ext cx="12192001" cy="5957907"/>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p:cNvSpPr/>
          <p:nvPr/>
        </p:nvSpPr>
        <p:spPr>
          <a:xfrm>
            <a:off x="366389" y="1021383"/>
            <a:ext cx="11283929" cy="830997"/>
          </a:xfrm>
          <a:prstGeom prst="rect">
            <a:avLst/>
          </a:prstGeom>
        </p:spPr>
        <p:txBody>
          <a:bodyPr wrap="square">
            <a:spAutoFit/>
          </a:bodyPr>
          <a:lstStyle/>
          <a:p>
            <a:r>
              <a:rPr lang="en-US" sz="2400">
                <a:solidFill>
                  <a:srgbClr val="F2B800"/>
                </a:solidFill>
              </a:rPr>
              <a:t>$8.0 Trillion or </a:t>
            </a:r>
            <a:r>
              <a:rPr lang="de-DE" sz="2400">
                <a:solidFill>
                  <a:srgbClr val="F2B800"/>
                </a:solidFill>
              </a:rPr>
              <a:t>39% of total US GDP is estimated to have weather sensitivity.</a:t>
            </a:r>
            <a:endParaRPr lang="en-US" sz="2400" b="0" i="0">
              <a:solidFill>
                <a:srgbClr val="F2B800"/>
              </a:solidFill>
              <a:effectLst/>
            </a:endParaRPr>
          </a:p>
          <a:p>
            <a:r>
              <a:rPr lang="en-US" sz="2400" b="1">
                <a:solidFill>
                  <a:schemeClr val="bg1"/>
                </a:solidFill>
              </a:rPr>
              <a:t>UALBANY OFFERS SOLUTIONS. </a:t>
            </a:r>
            <a:endParaRPr lang="en-US" sz="2400">
              <a:solidFill>
                <a:schemeClr val="bg1"/>
              </a:solidFill>
            </a:endParaRPr>
          </a:p>
        </p:txBody>
      </p:sp>
      <p:pic>
        <p:nvPicPr>
          <p:cNvPr id="52" name="Picture 51"/>
          <p:cNvPicPr>
            <a:picLocks noChangeAspect="1"/>
          </p:cNvPicPr>
          <p:nvPr/>
        </p:nvPicPr>
        <p:blipFill>
          <a:blip r:embed="rId2"/>
          <a:stretch>
            <a:fillRect/>
          </a:stretch>
        </p:blipFill>
        <p:spPr>
          <a:xfrm>
            <a:off x="9658080" y="3989829"/>
            <a:ext cx="1992238" cy="1999304"/>
          </a:xfrm>
          <a:prstGeom prst="rect">
            <a:avLst/>
          </a:prstGeom>
        </p:spPr>
      </p:pic>
      <p:sp>
        <p:nvSpPr>
          <p:cNvPr id="54" name="TextBox 53"/>
          <p:cNvSpPr txBox="1"/>
          <p:nvPr/>
        </p:nvSpPr>
        <p:spPr>
          <a:xfrm>
            <a:off x="4600108" y="3278912"/>
            <a:ext cx="2887715" cy="646331"/>
          </a:xfrm>
          <a:prstGeom prst="rect">
            <a:avLst/>
          </a:prstGeom>
          <a:noFill/>
          <a:ln>
            <a:noFill/>
          </a:ln>
        </p:spPr>
        <p:txBody>
          <a:bodyPr wrap="square" rtlCol="0">
            <a:spAutoFit/>
          </a:bodyPr>
          <a:lstStyle/>
          <a:p>
            <a:pPr algn="ctr">
              <a:lnSpc>
                <a:spcPct val="90000"/>
              </a:lnSpc>
            </a:pPr>
            <a:endParaRPr lang="en-US" sz="800" b="1">
              <a:solidFill>
                <a:srgbClr val="FFC000"/>
              </a:solidFill>
            </a:endParaRPr>
          </a:p>
          <a:p>
            <a:pPr algn="ctr">
              <a:lnSpc>
                <a:spcPct val="90000"/>
              </a:lnSpc>
            </a:pPr>
            <a:r>
              <a:rPr lang="en-US" sz="1600" b="1">
                <a:solidFill>
                  <a:srgbClr val="FFC000"/>
                </a:solidFill>
              </a:rPr>
              <a:t>Atmospheric Sciences </a:t>
            </a:r>
          </a:p>
          <a:p>
            <a:pPr algn="ctr">
              <a:lnSpc>
                <a:spcPct val="90000"/>
              </a:lnSpc>
            </a:pPr>
            <a:r>
              <a:rPr lang="en-US" sz="1600" b="1">
                <a:solidFill>
                  <a:srgbClr val="FFC000"/>
                </a:solidFill>
              </a:rPr>
              <a:t>Research Center</a:t>
            </a:r>
            <a:endParaRPr lang="en-US" sz="1400" b="1">
              <a:solidFill>
                <a:schemeClr val="bg1"/>
              </a:solidFill>
            </a:endParaRPr>
          </a:p>
        </p:txBody>
      </p:sp>
      <p:sp>
        <p:nvSpPr>
          <p:cNvPr id="55" name="TextBox 54"/>
          <p:cNvSpPr txBox="1"/>
          <p:nvPr/>
        </p:nvSpPr>
        <p:spPr>
          <a:xfrm>
            <a:off x="8383051" y="3052830"/>
            <a:ext cx="3418244" cy="3662541"/>
          </a:xfrm>
          <a:prstGeom prst="rect">
            <a:avLst/>
          </a:prstGeom>
          <a:noFill/>
          <a:ln w="47625" cmpd="thickThin">
            <a:solidFill>
              <a:schemeClr val="bg1"/>
            </a:solidFill>
          </a:ln>
        </p:spPr>
        <p:txBody>
          <a:bodyPr wrap="square" rtlCol="0">
            <a:spAutoFit/>
          </a:bodyPr>
          <a:lstStyle/>
          <a:p>
            <a:pPr algn="ctr"/>
            <a:r>
              <a:rPr lang="en-US" sz="2000" b="1">
                <a:solidFill>
                  <a:srgbClr val="F2B800"/>
                </a:solidFill>
              </a:rPr>
              <a:t>Weather &amp; Climate </a:t>
            </a:r>
          </a:p>
          <a:p>
            <a:pPr algn="ctr"/>
            <a:r>
              <a:rPr lang="en-US" sz="2000" b="1">
                <a:solidFill>
                  <a:srgbClr val="F2B800"/>
                </a:solidFill>
              </a:rPr>
              <a:t>Analytics CoE</a:t>
            </a:r>
          </a:p>
          <a:p>
            <a:pPr algn="ctr"/>
            <a:endParaRPr lang="en-US" sz="1600">
              <a:solidFill>
                <a:srgbClr val="F2B800"/>
              </a:solidFill>
            </a:endParaRPr>
          </a:p>
          <a:p>
            <a:pPr algn="ctr"/>
            <a:endParaRPr lang="en-US" sz="1600">
              <a:solidFill>
                <a:srgbClr val="F2B800"/>
              </a:solidFill>
            </a:endParaRPr>
          </a:p>
          <a:p>
            <a:pPr algn="ctr"/>
            <a:endParaRPr lang="en-US" sz="1600">
              <a:solidFill>
                <a:srgbClr val="F2B800"/>
              </a:solidFill>
            </a:endParaRPr>
          </a:p>
          <a:p>
            <a:pPr algn="ctr"/>
            <a:endParaRPr lang="en-US" sz="1600">
              <a:solidFill>
                <a:srgbClr val="F2B800"/>
              </a:solidFill>
            </a:endParaRPr>
          </a:p>
          <a:p>
            <a:pPr algn="ctr"/>
            <a:endParaRPr lang="en-US" sz="1600">
              <a:solidFill>
                <a:srgbClr val="F2B800"/>
              </a:solidFill>
            </a:endParaRPr>
          </a:p>
          <a:p>
            <a:pPr algn="ctr"/>
            <a:endParaRPr lang="en-US" sz="1600">
              <a:solidFill>
                <a:srgbClr val="F2B800"/>
              </a:solidFill>
            </a:endParaRPr>
          </a:p>
          <a:p>
            <a:pPr algn="ctr"/>
            <a:endParaRPr lang="en-US" sz="1600">
              <a:solidFill>
                <a:srgbClr val="F2B800"/>
              </a:solidFill>
            </a:endParaRPr>
          </a:p>
          <a:p>
            <a:pPr algn="ctr"/>
            <a:endParaRPr lang="en-US" sz="1600">
              <a:solidFill>
                <a:srgbClr val="F2B800"/>
              </a:solidFill>
            </a:endParaRPr>
          </a:p>
          <a:p>
            <a:pPr algn="ctr"/>
            <a:endParaRPr lang="en-US" sz="1600" u="sng">
              <a:solidFill>
                <a:srgbClr val="F2B800"/>
              </a:solidFill>
            </a:endParaRPr>
          </a:p>
          <a:p>
            <a:pPr algn="ctr"/>
            <a:endParaRPr lang="en-US" sz="1600" u="sng">
              <a:solidFill>
                <a:srgbClr val="F2B800"/>
              </a:solidFill>
            </a:endParaRPr>
          </a:p>
          <a:p>
            <a:pPr algn="ctr"/>
            <a:endParaRPr lang="en-US" sz="1600" b="1" u="sng">
              <a:solidFill>
                <a:schemeClr val="bg1"/>
              </a:solidFill>
            </a:endParaRPr>
          </a:p>
          <a:p>
            <a:pPr algn="ctr"/>
            <a:r>
              <a:rPr lang="en-US" sz="1600" b="1" u="sng">
                <a:solidFill>
                  <a:schemeClr val="bg1"/>
                </a:solidFill>
              </a:rPr>
              <a:t>PUBLIC/PRIVATE SOLUTIONS</a:t>
            </a:r>
          </a:p>
        </p:txBody>
      </p:sp>
      <p:pic>
        <p:nvPicPr>
          <p:cNvPr id="57" name="Picture 56"/>
          <p:cNvPicPr>
            <a:picLocks noChangeAspect="1"/>
          </p:cNvPicPr>
          <p:nvPr/>
        </p:nvPicPr>
        <p:blipFill>
          <a:blip r:embed="rId3"/>
          <a:stretch>
            <a:fillRect/>
          </a:stretch>
        </p:blipFill>
        <p:spPr>
          <a:xfrm>
            <a:off x="10046123" y="3854181"/>
            <a:ext cx="1195495" cy="731288"/>
          </a:xfrm>
          <a:prstGeom prst="rect">
            <a:avLst/>
          </a:prstGeom>
        </p:spPr>
      </p:pic>
      <p:sp>
        <p:nvSpPr>
          <p:cNvPr id="59" name="TextBox 58"/>
          <p:cNvSpPr txBox="1"/>
          <p:nvPr/>
        </p:nvSpPr>
        <p:spPr>
          <a:xfrm>
            <a:off x="7936430" y="4315588"/>
            <a:ext cx="2134686" cy="1354217"/>
          </a:xfrm>
          <a:prstGeom prst="rect">
            <a:avLst/>
          </a:prstGeom>
          <a:noFill/>
          <a:ln>
            <a:noFill/>
          </a:ln>
        </p:spPr>
        <p:txBody>
          <a:bodyPr wrap="square" rtlCol="0">
            <a:spAutoFit/>
          </a:bodyPr>
          <a:lstStyle/>
          <a:p>
            <a:pPr algn="ctr"/>
            <a:r>
              <a:rPr lang="en-US" sz="1400" b="1">
                <a:solidFill>
                  <a:srgbClr val="FFC000"/>
                </a:solidFill>
              </a:rPr>
              <a:t>xCITE Lab</a:t>
            </a:r>
          </a:p>
          <a:p>
            <a:pPr algn="ctr"/>
            <a:endParaRPr lang="en-US" sz="1400">
              <a:solidFill>
                <a:srgbClr val="F2B800"/>
              </a:solidFill>
            </a:endParaRPr>
          </a:p>
          <a:p>
            <a:pPr algn="ctr"/>
            <a:endParaRPr lang="en-US" sz="1400">
              <a:solidFill>
                <a:srgbClr val="F2B800"/>
              </a:solidFill>
            </a:endParaRPr>
          </a:p>
          <a:p>
            <a:pPr algn="ctr"/>
            <a:endParaRPr lang="en-US" sz="1400">
              <a:solidFill>
                <a:srgbClr val="F2B800"/>
              </a:solidFill>
            </a:endParaRPr>
          </a:p>
          <a:p>
            <a:pPr algn="ctr"/>
            <a:endParaRPr lang="en-US" sz="1400">
              <a:solidFill>
                <a:srgbClr val="F2B800"/>
              </a:solidFill>
            </a:endParaRPr>
          </a:p>
          <a:p>
            <a:pPr algn="ctr"/>
            <a:r>
              <a:rPr lang="en-US" sz="1200">
                <a:solidFill>
                  <a:schemeClr val="bg1"/>
                </a:solidFill>
              </a:rPr>
              <a:t>Visual Analytics</a:t>
            </a:r>
          </a:p>
        </p:txBody>
      </p:sp>
      <p:pic>
        <p:nvPicPr>
          <p:cNvPr id="64" name="Picture 63"/>
          <p:cNvPicPr>
            <a:picLocks noChangeAspect="1"/>
          </p:cNvPicPr>
          <p:nvPr/>
        </p:nvPicPr>
        <p:blipFill>
          <a:blip r:embed="rId4"/>
          <a:stretch>
            <a:fillRect/>
          </a:stretch>
        </p:blipFill>
        <p:spPr>
          <a:xfrm>
            <a:off x="8597427" y="4617578"/>
            <a:ext cx="812692" cy="710180"/>
          </a:xfrm>
          <a:prstGeom prst="rect">
            <a:avLst/>
          </a:prstGeom>
        </p:spPr>
      </p:pic>
      <p:sp>
        <p:nvSpPr>
          <p:cNvPr id="65" name="TextBox 64"/>
          <p:cNvSpPr txBox="1"/>
          <p:nvPr/>
        </p:nvSpPr>
        <p:spPr>
          <a:xfrm>
            <a:off x="4693282" y="5337346"/>
            <a:ext cx="2701367" cy="1292662"/>
          </a:xfrm>
          <a:prstGeom prst="rect">
            <a:avLst/>
          </a:prstGeom>
          <a:noFill/>
          <a:ln>
            <a:noFill/>
          </a:ln>
        </p:spPr>
        <p:txBody>
          <a:bodyPr wrap="square" rtlCol="0">
            <a:spAutoFit/>
          </a:bodyPr>
          <a:lstStyle/>
          <a:p>
            <a:pPr algn="ctr"/>
            <a:r>
              <a:rPr lang="en-US" sz="1600" b="1">
                <a:solidFill>
                  <a:schemeClr val="bg1"/>
                </a:solidFill>
              </a:rPr>
              <a:t>Department of Atmospheric &amp; Environmental Sciences</a:t>
            </a:r>
          </a:p>
          <a:p>
            <a:pPr algn="ctr"/>
            <a:endParaRPr lang="en-US" sz="1400" b="1">
              <a:solidFill>
                <a:schemeClr val="bg1"/>
              </a:solidFill>
            </a:endParaRPr>
          </a:p>
          <a:p>
            <a:pPr algn="ctr"/>
            <a:endParaRPr lang="en-US" sz="1600" b="1">
              <a:solidFill>
                <a:schemeClr val="bg1"/>
              </a:solidFill>
            </a:endParaRPr>
          </a:p>
          <a:p>
            <a:pPr algn="ctr"/>
            <a:endParaRPr lang="en-US" sz="1600" b="1">
              <a:solidFill>
                <a:schemeClr val="bg1"/>
              </a:solidFill>
            </a:endParaRPr>
          </a:p>
        </p:txBody>
      </p:sp>
      <p:sp>
        <p:nvSpPr>
          <p:cNvPr id="66" name="TextBox 65"/>
          <p:cNvSpPr txBox="1"/>
          <p:nvPr/>
        </p:nvSpPr>
        <p:spPr>
          <a:xfrm>
            <a:off x="4378300" y="2987118"/>
            <a:ext cx="3331330" cy="338554"/>
          </a:xfrm>
          <a:prstGeom prst="rect">
            <a:avLst/>
          </a:prstGeom>
          <a:noFill/>
        </p:spPr>
        <p:txBody>
          <a:bodyPr wrap="square" rtlCol="0">
            <a:spAutoFit/>
          </a:bodyPr>
          <a:lstStyle/>
          <a:p>
            <a:pPr algn="ctr"/>
            <a:r>
              <a:rPr lang="en-US" sz="1600">
                <a:solidFill>
                  <a:schemeClr val="bg1"/>
                </a:solidFill>
              </a:rPr>
              <a:t>120 Atmospheric Researchers </a:t>
            </a:r>
          </a:p>
        </p:txBody>
      </p:sp>
      <p:pic>
        <p:nvPicPr>
          <p:cNvPr id="67" name="Picture 66"/>
          <p:cNvPicPr>
            <a:picLocks noChangeAspect="1"/>
          </p:cNvPicPr>
          <p:nvPr/>
        </p:nvPicPr>
        <p:blipFill>
          <a:blip r:embed="rId5"/>
          <a:stretch>
            <a:fillRect/>
          </a:stretch>
        </p:blipFill>
        <p:spPr>
          <a:xfrm>
            <a:off x="5032573" y="3979293"/>
            <a:ext cx="2022785" cy="1134299"/>
          </a:xfrm>
          <a:prstGeom prst="rect">
            <a:avLst/>
          </a:prstGeom>
        </p:spPr>
      </p:pic>
      <p:sp>
        <p:nvSpPr>
          <p:cNvPr id="68" name="Half Frame 67"/>
          <p:cNvSpPr/>
          <p:nvPr/>
        </p:nvSpPr>
        <p:spPr>
          <a:xfrm rot="8320258">
            <a:off x="3467767" y="3942982"/>
            <a:ext cx="810598" cy="882641"/>
          </a:xfrm>
          <a:prstGeom prst="halfFram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B800"/>
              </a:solidFill>
            </a:endParaRPr>
          </a:p>
        </p:txBody>
      </p:sp>
      <p:sp>
        <p:nvSpPr>
          <p:cNvPr id="69" name="Half Frame 68"/>
          <p:cNvSpPr/>
          <p:nvPr/>
        </p:nvSpPr>
        <p:spPr>
          <a:xfrm rot="8320258">
            <a:off x="7160843" y="3942982"/>
            <a:ext cx="810598" cy="882641"/>
          </a:xfrm>
          <a:prstGeom prst="halfFram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B800"/>
              </a:solidFill>
            </a:endParaRPr>
          </a:p>
        </p:txBody>
      </p:sp>
      <p:sp>
        <p:nvSpPr>
          <p:cNvPr id="70" name="TextBox 69"/>
          <p:cNvSpPr txBox="1"/>
          <p:nvPr/>
        </p:nvSpPr>
        <p:spPr>
          <a:xfrm>
            <a:off x="467989" y="2997677"/>
            <a:ext cx="3588806" cy="338554"/>
          </a:xfrm>
          <a:prstGeom prst="rect">
            <a:avLst/>
          </a:prstGeom>
          <a:noFill/>
        </p:spPr>
        <p:txBody>
          <a:bodyPr wrap="square" rtlCol="0">
            <a:spAutoFit/>
          </a:bodyPr>
          <a:lstStyle/>
          <a:p>
            <a:pPr algn="ctr"/>
            <a:r>
              <a:rPr lang="en-US" sz="1600">
                <a:solidFill>
                  <a:schemeClr val="bg1"/>
                </a:solidFill>
              </a:rPr>
              <a:t>“Largest &amp; Most Advanced in Nation”</a:t>
            </a:r>
          </a:p>
        </p:txBody>
      </p:sp>
      <p:graphicFrame>
        <p:nvGraphicFramePr>
          <p:cNvPr id="71" name="Diagram 70"/>
          <p:cNvGraphicFramePr/>
          <p:nvPr>
            <p:extLst>
              <p:ext uri="{D42A27DB-BD31-4B8C-83A1-F6EECF244321}">
                <p14:modId xmlns:p14="http://schemas.microsoft.com/office/powerpoint/2010/main" val="2672009758"/>
              </p:ext>
            </p:extLst>
          </p:nvPr>
        </p:nvGraphicFramePr>
        <p:xfrm>
          <a:off x="111241" y="1966913"/>
          <a:ext cx="11790473" cy="9397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4" name="Rectangle 73"/>
          <p:cNvSpPr/>
          <p:nvPr/>
        </p:nvSpPr>
        <p:spPr>
          <a:xfrm>
            <a:off x="11575" y="-41407"/>
            <a:ext cx="12191722" cy="932688"/>
          </a:xfrm>
          <a:prstGeom prst="rect">
            <a:avLst/>
          </a:prstGeom>
          <a:solidFill>
            <a:srgbClr val="000046"/>
          </a:solidFill>
          <a:ln>
            <a:solidFill>
              <a:srgbClr val="371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79" name="Picture_x005f_x0020_1" descr="image001"/>
          <p:cNvPicPr preferRelativeResize="0">
            <a:picLocks noChangeArrowheads="1"/>
          </p:cNvPicPr>
          <p:nvPr/>
        </p:nvPicPr>
        <p:blipFill rotWithShape="1">
          <a:blip r:embed="rId11">
            <a:extLst>
              <a:ext uri="{28A0092B-C50C-407E-A947-70E740481C1C}">
                <a14:useLocalDpi xmlns:a14="http://schemas.microsoft.com/office/drawing/2010/main" val="0"/>
              </a:ext>
            </a:extLst>
          </a:blip>
          <a:srcRect t="84110" b="12076"/>
          <a:stretch/>
        </p:blipFill>
        <p:spPr bwMode="auto">
          <a:xfrm>
            <a:off x="1912" y="892211"/>
            <a:ext cx="12161520" cy="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E1617200-FDB2-4D05-BE5E-BB87EA61F8C6}"/>
              </a:ext>
            </a:extLst>
          </p:cNvPr>
          <p:cNvSpPr txBox="1"/>
          <p:nvPr/>
        </p:nvSpPr>
        <p:spPr>
          <a:xfrm>
            <a:off x="110359" y="131188"/>
            <a:ext cx="11791355" cy="646331"/>
          </a:xfrm>
          <a:prstGeom prst="rect">
            <a:avLst/>
          </a:prstGeom>
          <a:noFill/>
        </p:spPr>
        <p:txBody>
          <a:bodyPr wrap="square" rtlCol="0">
            <a:spAutoFit/>
          </a:bodyPr>
          <a:lstStyle/>
          <a:p>
            <a:r>
              <a:rPr lang="en-US" sz="3600" b="1">
                <a:solidFill>
                  <a:srgbClr val="F2B800"/>
                </a:solidFill>
              </a:rPr>
              <a:t>Center of Excellence</a:t>
            </a:r>
            <a:endParaRPr lang="en-US" sz="3600" b="1">
              <a:solidFill>
                <a:schemeClr val="bg1"/>
              </a:solidFill>
              <a:effectLst>
                <a:outerShdw blurRad="50800" dist="50800" dir="5400000" algn="ctr" rotWithShape="0">
                  <a:srgbClr val="000000">
                    <a:alpha val="93000"/>
                  </a:srgbClr>
                </a:outerShdw>
              </a:effectLst>
            </a:endParaRPr>
          </a:p>
        </p:txBody>
      </p:sp>
      <p:pic>
        <p:nvPicPr>
          <p:cNvPr id="37" name="Picture 36"/>
          <p:cNvPicPr>
            <a:picLocks noChangeAspect="1"/>
          </p:cNvPicPr>
          <p:nvPr/>
        </p:nvPicPr>
        <p:blipFill rotWithShape="1">
          <a:blip r:embed="rId12"/>
          <a:srcRect l="9198" t="25292" r="13749" b="17817"/>
          <a:stretch/>
        </p:blipFill>
        <p:spPr>
          <a:xfrm>
            <a:off x="9738104" y="38440"/>
            <a:ext cx="2314401" cy="779221"/>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91265" y="5909301"/>
            <a:ext cx="2105401" cy="652674"/>
          </a:xfrm>
          <a:prstGeom prst="rect">
            <a:avLst/>
          </a:prstGeom>
        </p:spPr>
      </p:pic>
      <p:grpSp>
        <p:nvGrpSpPr>
          <p:cNvPr id="7" name="Group 6"/>
          <p:cNvGrpSpPr/>
          <p:nvPr/>
        </p:nvGrpSpPr>
        <p:grpSpPr>
          <a:xfrm>
            <a:off x="591656" y="5320325"/>
            <a:ext cx="3362183" cy="1384995"/>
            <a:chOff x="591656" y="5320325"/>
            <a:chExt cx="3362183" cy="1384995"/>
          </a:xfrm>
        </p:grpSpPr>
        <p:sp>
          <p:nvSpPr>
            <p:cNvPr id="60" name="TextBox 59"/>
            <p:cNvSpPr txBox="1"/>
            <p:nvPr/>
          </p:nvSpPr>
          <p:spPr>
            <a:xfrm>
              <a:off x="1819153" y="5320325"/>
              <a:ext cx="2134686" cy="523220"/>
            </a:xfrm>
            <a:prstGeom prst="rect">
              <a:avLst/>
            </a:prstGeom>
            <a:noFill/>
            <a:ln>
              <a:noFill/>
            </a:ln>
          </p:spPr>
          <p:txBody>
            <a:bodyPr wrap="square" rtlCol="0">
              <a:spAutoFit/>
            </a:bodyPr>
            <a:lstStyle/>
            <a:p>
              <a:pPr algn="ctr"/>
              <a:r>
                <a:rPr lang="en-US" sz="1400" b="1">
                  <a:solidFill>
                    <a:schemeClr val="bg1"/>
                  </a:solidFill>
                </a:rPr>
                <a:t>Whiteface Mtn </a:t>
              </a:r>
            </a:p>
            <a:p>
              <a:pPr algn="ctr"/>
              <a:r>
                <a:rPr lang="en-US" sz="1400" b="1">
                  <a:solidFill>
                    <a:schemeClr val="bg1"/>
                  </a:solidFill>
                </a:rPr>
                <a:t>Observatory</a:t>
              </a:r>
            </a:p>
          </p:txBody>
        </p:sp>
        <p:sp>
          <p:nvSpPr>
            <p:cNvPr id="63" name="TextBox 62"/>
            <p:cNvSpPr txBox="1"/>
            <p:nvPr/>
          </p:nvSpPr>
          <p:spPr>
            <a:xfrm>
              <a:off x="591656" y="5320325"/>
              <a:ext cx="2134686" cy="1384995"/>
            </a:xfrm>
            <a:prstGeom prst="rect">
              <a:avLst/>
            </a:prstGeom>
            <a:noFill/>
            <a:ln>
              <a:noFill/>
            </a:ln>
          </p:spPr>
          <p:txBody>
            <a:bodyPr wrap="square" rtlCol="0">
              <a:spAutoFit/>
            </a:bodyPr>
            <a:lstStyle/>
            <a:p>
              <a:pPr algn="ctr"/>
              <a:r>
                <a:rPr lang="en-US" sz="1400" b="1">
                  <a:solidFill>
                    <a:schemeClr val="bg1"/>
                  </a:solidFill>
                </a:rPr>
                <a:t>Calibration </a:t>
              </a:r>
            </a:p>
            <a:p>
              <a:pPr algn="ctr"/>
              <a:r>
                <a:rPr lang="en-US" sz="1400" b="1">
                  <a:solidFill>
                    <a:schemeClr val="bg1"/>
                  </a:solidFill>
                </a:rPr>
                <a:t>Lab</a:t>
              </a:r>
            </a:p>
            <a:p>
              <a:pPr algn="ctr"/>
              <a:endParaRPr lang="en-US" sz="2000">
                <a:solidFill>
                  <a:srgbClr val="F2B800"/>
                </a:solidFill>
              </a:endParaRPr>
            </a:p>
            <a:p>
              <a:pPr algn="ctr"/>
              <a:endParaRPr lang="en-US" sz="2000" b="1">
                <a:solidFill>
                  <a:srgbClr val="F2B800"/>
                </a:solidFill>
              </a:endParaRPr>
            </a:p>
            <a:p>
              <a:pPr algn="ctr"/>
              <a:endParaRPr lang="en-US" sz="1600">
                <a:solidFill>
                  <a:srgbClr val="F2B800"/>
                </a:solidFill>
              </a:endParaRPr>
            </a:p>
          </p:txBody>
        </p:sp>
        <p:pic>
          <p:nvPicPr>
            <p:cNvPr id="61" name="Picture 60"/>
            <p:cNvPicPr preferRelativeResize="0">
              <a:picLocks/>
            </p:cNvPicPr>
            <p:nvPr/>
          </p:nvPicPr>
          <p:blipFill>
            <a:blip r:embed="rId14"/>
            <a:stretch>
              <a:fillRect/>
            </a:stretch>
          </p:blipFill>
          <p:spPr>
            <a:xfrm>
              <a:off x="2572746" y="5892031"/>
              <a:ext cx="548640" cy="731520"/>
            </a:xfrm>
            <a:prstGeom prst="rect">
              <a:avLst/>
            </a:prstGeom>
          </p:spPr>
        </p:pic>
        <p:pic>
          <p:nvPicPr>
            <p:cNvPr id="62" name="Picture 61"/>
            <p:cNvPicPr preferRelativeResize="0">
              <a:picLocks/>
            </p:cNvPicPr>
            <p:nvPr/>
          </p:nvPicPr>
          <p:blipFill>
            <a:blip r:embed="rId15"/>
            <a:stretch>
              <a:fillRect/>
            </a:stretch>
          </p:blipFill>
          <p:spPr>
            <a:xfrm>
              <a:off x="1384679" y="5881913"/>
              <a:ext cx="548640" cy="731520"/>
            </a:xfrm>
            <a:prstGeom prst="rect">
              <a:avLst/>
            </a:prstGeom>
          </p:spPr>
        </p:pic>
      </p:grpSp>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17528" y="3583184"/>
            <a:ext cx="1889728" cy="809883"/>
          </a:xfrm>
          <a:prstGeom prst="rect">
            <a:avLst/>
          </a:prstGeom>
        </p:spPr>
      </p:pic>
      <p:sp>
        <p:nvSpPr>
          <p:cNvPr id="5" name="Rectangle 4"/>
          <p:cNvSpPr/>
          <p:nvPr/>
        </p:nvSpPr>
        <p:spPr>
          <a:xfrm>
            <a:off x="911709" y="3347570"/>
            <a:ext cx="2701367" cy="202555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31950" y="4578693"/>
            <a:ext cx="2060885" cy="646331"/>
          </a:xfrm>
          <a:prstGeom prst="rect">
            <a:avLst/>
          </a:prstGeom>
        </p:spPr>
        <p:txBody>
          <a:bodyPr wrap="none">
            <a:spAutoFit/>
          </a:bodyPr>
          <a:lstStyle/>
          <a:p>
            <a:pPr algn="ctr"/>
            <a:r>
              <a:rPr lang="en-US" b="1">
                <a:solidFill>
                  <a:srgbClr val="F2B800"/>
                </a:solidFill>
              </a:rPr>
              <a:t>Advanced Weather </a:t>
            </a:r>
          </a:p>
          <a:p>
            <a:pPr algn="ctr"/>
            <a:r>
              <a:rPr lang="en-US" b="1">
                <a:solidFill>
                  <a:srgbClr val="F2B800"/>
                </a:solidFill>
              </a:rPr>
              <a:t>Network</a:t>
            </a:r>
          </a:p>
        </p:txBody>
      </p:sp>
      <p:sp>
        <p:nvSpPr>
          <p:cNvPr id="38" name="Rectangle 37"/>
          <p:cNvSpPr/>
          <p:nvPr/>
        </p:nvSpPr>
        <p:spPr>
          <a:xfrm>
            <a:off x="4693282" y="3347570"/>
            <a:ext cx="2701367" cy="335775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793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 y="-18258"/>
            <a:ext cx="12351658" cy="7049846"/>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 lvl="1" defTabSz="457200"/>
            <a:endParaRPr lang="en-US">
              <a:solidFill>
                <a:srgbClr val="FFFF00"/>
              </a:solidFill>
            </a:endParaRPr>
          </a:p>
        </p:txBody>
      </p:sp>
      <p:sp>
        <p:nvSpPr>
          <p:cNvPr id="13" name="Rectangle 12"/>
          <p:cNvSpPr/>
          <p:nvPr/>
        </p:nvSpPr>
        <p:spPr>
          <a:xfrm>
            <a:off x="-1" y="6571397"/>
            <a:ext cx="12174688" cy="362839"/>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8259"/>
            <a:ext cx="12192000" cy="932688"/>
          </a:xfrm>
          <a:prstGeom prst="rect">
            <a:avLst/>
          </a:prstGeom>
          <a:solidFill>
            <a:srgbClr val="000046"/>
          </a:solidFill>
          <a:ln>
            <a:solidFill>
              <a:srgbClr val="371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8" name="Picture_x005f_x0020_1" descr="image001"/>
          <p:cNvPicPr preferRelativeResize="0">
            <a:picLocks noChangeArrowheads="1"/>
          </p:cNvPicPr>
          <p:nvPr/>
        </p:nvPicPr>
        <p:blipFill rotWithShape="1">
          <a:blip r:embed="rId3">
            <a:extLst>
              <a:ext uri="{28A0092B-C50C-407E-A947-70E740481C1C}">
                <a14:useLocalDpi xmlns:a14="http://schemas.microsoft.com/office/drawing/2010/main" val="0"/>
              </a:ext>
            </a:extLst>
          </a:blip>
          <a:srcRect t="84110" b="12076"/>
          <a:stretch/>
        </p:blipFill>
        <p:spPr bwMode="auto">
          <a:xfrm>
            <a:off x="1912" y="892211"/>
            <a:ext cx="12161520" cy="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9431487" y="6543388"/>
            <a:ext cx="2743200" cy="365125"/>
          </a:xfrm>
        </p:spPr>
        <p:txBody>
          <a:bodyPr/>
          <a:lstStyle/>
          <a:p>
            <a:fld id="{F94E996E-3663-46DD-A836-68DDCC271039}" type="slidenum">
              <a:rPr lang="en-US" b="1" smtClean="0">
                <a:solidFill>
                  <a:schemeClr val="bg1"/>
                </a:solidFill>
                <a:latin typeface="Arial" panose="020B0604020202020204" pitchFamily="34" charset="0"/>
                <a:cs typeface="Arial" panose="020B0604020202020204" pitchFamily="34" charset="0"/>
              </a:rPr>
              <a:t>37</a:t>
            </a:fld>
            <a:endParaRPr lang="en-US" b="1">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1617200-FDB2-4D05-BE5E-BB87EA61F8C6}"/>
              </a:ext>
            </a:extLst>
          </p:cNvPr>
          <p:cNvSpPr txBox="1"/>
          <p:nvPr/>
        </p:nvSpPr>
        <p:spPr>
          <a:xfrm>
            <a:off x="72571" y="131188"/>
            <a:ext cx="11829143" cy="646331"/>
          </a:xfrm>
          <a:prstGeom prst="rect">
            <a:avLst/>
          </a:prstGeom>
          <a:noFill/>
        </p:spPr>
        <p:txBody>
          <a:bodyPr wrap="square" rtlCol="0">
            <a:spAutoFit/>
          </a:bodyPr>
          <a:lstStyle/>
          <a:p>
            <a:r>
              <a:rPr lang="en-US" sz="3600" b="1" err="1">
                <a:solidFill>
                  <a:srgbClr val="FFC000"/>
                </a:solidFill>
                <a:effectLst>
                  <a:outerShdw blurRad="50800" dist="50800" dir="5400000" algn="ctr" rotWithShape="0">
                    <a:srgbClr val="000000">
                      <a:alpha val="93000"/>
                    </a:srgbClr>
                  </a:outerShdw>
                </a:effectLst>
              </a:rPr>
              <a:t>xCITE</a:t>
            </a:r>
            <a:r>
              <a:rPr lang="en-US" sz="3600" b="1">
                <a:solidFill>
                  <a:srgbClr val="FFC000"/>
                </a:solidFill>
                <a:effectLst>
                  <a:outerShdw blurRad="50800" dist="50800" dir="5400000" algn="ctr" rotWithShape="0">
                    <a:srgbClr val="000000">
                      <a:alpha val="93000"/>
                    </a:srgbClr>
                  </a:outerShdw>
                </a:effectLst>
              </a:rPr>
              <a:t> Laboratory</a:t>
            </a:r>
            <a:endParaRPr lang="en-US" sz="3600" b="1">
              <a:solidFill>
                <a:schemeClr val="bg1"/>
              </a:solidFill>
              <a:effectLst>
                <a:outerShdw blurRad="50800" dist="50800" dir="5400000" algn="ctr" rotWithShape="0">
                  <a:srgbClr val="000000">
                    <a:alpha val="93000"/>
                  </a:srgbClr>
                </a:outerShdw>
              </a:effectLst>
            </a:endParaRPr>
          </a:p>
        </p:txBody>
      </p:sp>
      <p:pic>
        <p:nvPicPr>
          <p:cNvPr id="7" name="Picture 6" descr="A close up of a logo&#10;&#10;Description automatically generated">
            <a:extLst>
              <a:ext uri="{FF2B5EF4-FFF2-40B4-BE49-F238E27FC236}">
                <a16:creationId xmlns:a16="http://schemas.microsoft.com/office/drawing/2014/main" id="{C7EFE726-4974-CC4C-AE7D-9EFB4FCCC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3150" y="68874"/>
            <a:ext cx="2643707" cy="721011"/>
          </a:xfrm>
          <a:prstGeom prst="rect">
            <a:avLst/>
          </a:prstGeom>
        </p:spPr>
      </p:pic>
      <p:grpSp>
        <p:nvGrpSpPr>
          <p:cNvPr id="11" name="Group 10">
            <a:extLst>
              <a:ext uri="{FF2B5EF4-FFF2-40B4-BE49-F238E27FC236}">
                <a16:creationId xmlns:a16="http://schemas.microsoft.com/office/drawing/2014/main" id="{2A777B79-790C-4B44-87CC-9EB1E58E70E5}"/>
              </a:ext>
            </a:extLst>
          </p:cNvPr>
          <p:cNvGrpSpPr/>
          <p:nvPr/>
        </p:nvGrpSpPr>
        <p:grpSpPr>
          <a:xfrm>
            <a:off x="682431" y="1059476"/>
            <a:ext cx="3897677" cy="3296722"/>
            <a:chOff x="135070" y="1253115"/>
            <a:chExt cx="3853070" cy="3258992"/>
          </a:xfrm>
          <a:effectLst>
            <a:outerShdw blurRad="50800" dist="38100" dir="2700000" algn="tl" rotWithShape="0">
              <a:prstClr val="black">
                <a:alpha val="39000"/>
              </a:prstClr>
            </a:outerShdw>
          </a:effectLst>
        </p:grpSpPr>
        <p:sp>
          <p:nvSpPr>
            <p:cNvPr id="101" name="Rectangle 100">
              <a:extLst>
                <a:ext uri="{FF2B5EF4-FFF2-40B4-BE49-F238E27FC236}">
                  <a16:creationId xmlns:a16="http://schemas.microsoft.com/office/drawing/2014/main" id="{19C194EB-CB14-CE49-BBB0-4C0FCF915445}"/>
                </a:ext>
              </a:extLst>
            </p:cNvPr>
            <p:cNvSpPr/>
            <p:nvPr/>
          </p:nvSpPr>
          <p:spPr>
            <a:xfrm>
              <a:off x="267551" y="1332651"/>
              <a:ext cx="3720589" cy="3179456"/>
            </a:xfrm>
            <a:prstGeom prst="rect">
              <a:avLst/>
            </a:prstGeom>
          </p:spPr>
          <p:txBody>
            <a:bodyPr wrap="square">
              <a:spAutoFit/>
            </a:bodyPr>
            <a:lstStyle/>
            <a:p>
              <a:r>
                <a:rPr lang="en-US" b="1">
                  <a:solidFill>
                    <a:schemeClr val="bg1"/>
                  </a:solidFill>
                  <a:latin typeface="Eurostile" panose="020B0504020202050204" pitchFamily="34" charset="77"/>
                </a:rPr>
                <a:t>HIGH-END WATER COOLED</a:t>
              </a:r>
            </a:p>
            <a:p>
              <a:r>
                <a:rPr lang="en-US" b="1">
                  <a:solidFill>
                    <a:schemeClr val="bg1"/>
                  </a:solidFill>
                  <a:latin typeface="Eurostile" panose="020B0504020202050204" pitchFamily="34" charset="77"/>
                </a:rPr>
                <a:t>LINUX SERVERS</a:t>
              </a:r>
            </a:p>
            <a:p>
              <a:endParaRPr lang="en-US" sz="1000" b="1">
                <a:solidFill>
                  <a:schemeClr val="bg1"/>
                </a:solidFill>
                <a:latin typeface="Eurostile" panose="020B0504020202050204" pitchFamily="34" charset="77"/>
              </a:endParaRPr>
            </a:p>
            <a:p>
              <a:r>
                <a:rPr lang="en-US">
                  <a:solidFill>
                    <a:srgbClr val="FBB500"/>
                  </a:solidFill>
                  <a:latin typeface="Eurostile" panose="020B0504020202050204" pitchFamily="34" charset="77"/>
                </a:rPr>
                <a:t>1-3 Nvidia Titan RTX GPUs</a:t>
              </a:r>
              <a:endParaRPr lang="en-US">
                <a:solidFill>
                  <a:schemeClr val="bg1"/>
                </a:solidFill>
                <a:latin typeface="Eurostile" panose="020B0504020202050204" pitchFamily="34" charset="77"/>
              </a:endParaRPr>
            </a:p>
            <a:p>
              <a:r>
                <a:rPr lang="en-US" sz="1050" i="1">
                  <a:solidFill>
                    <a:schemeClr val="bg1"/>
                  </a:solidFill>
                  <a:latin typeface="Eurostile" panose="020B0504020202050204" pitchFamily="34" charset="77"/>
                </a:rPr>
                <a:t>24GB of GDDR6 graphics memory, 4608 CUDA enabled graphics cores, 72 Ray Tracing cores, and 576 Tensor cores</a:t>
              </a:r>
            </a:p>
            <a:p>
              <a:r>
                <a:rPr lang="en-US">
                  <a:solidFill>
                    <a:srgbClr val="FBB500"/>
                  </a:solidFill>
                  <a:latin typeface="Eurostile" panose="020B0504020202050204" pitchFamily="34" charset="77"/>
                </a:rPr>
                <a:t>AMD Threadripper Processor</a:t>
              </a:r>
            </a:p>
            <a:p>
              <a:r>
                <a:rPr lang="en-US" sz="1000" i="1">
                  <a:solidFill>
                    <a:schemeClr val="bg1"/>
                  </a:solidFill>
                  <a:latin typeface="Eurostile" panose="020B0504020202050204" pitchFamily="34" charset="77"/>
                </a:rPr>
                <a:t>Ryzen series 4.2GHz 32-core</a:t>
              </a:r>
            </a:p>
            <a:p>
              <a:r>
                <a:rPr lang="en-US">
                  <a:solidFill>
                    <a:srgbClr val="FBB500"/>
                  </a:solidFill>
                  <a:latin typeface="Eurostile" panose="020B0504020202050204" pitchFamily="34" charset="77"/>
                </a:rPr>
                <a:t>128GB 3600MHz DDR4 Memory</a:t>
              </a:r>
              <a:endParaRPr lang="en-US">
                <a:solidFill>
                  <a:schemeClr val="bg1"/>
                </a:solidFill>
                <a:latin typeface="Eurostile" panose="020B0504020202050204" pitchFamily="34" charset="77"/>
              </a:endParaRPr>
            </a:p>
            <a:p>
              <a:r>
                <a:rPr lang="en-US">
                  <a:solidFill>
                    <a:srgbClr val="FBB500"/>
                  </a:solidFill>
                  <a:latin typeface="Eurostile" panose="020B0504020202050204" pitchFamily="34" charset="77"/>
                </a:rPr>
                <a:t>2TB NVMe Flash Storage </a:t>
              </a:r>
            </a:p>
            <a:p>
              <a:r>
                <a:rPr lang="en-US">
                  <a:solidFill>
                    <a:srgbClr val="FBB500"/>
                  </a:solidFill>
                  <a:latin typeface="Eurostile" panose="020B0504020202050204" pitchFamily="34" charset="77"/>
                </a:rPr>
                <a:t>Mellanox ConnectX-5 100GbE NIC</a:t>
              </a:r>
              <a:endParaRPr lang="en-US">
                <a:solidFill>
                  <a:schemeClr val="bg1"/>
                </a:solidFill>
                <a:latin typeface="Eurostile" panose="020B0504020202050204" pitchFamily="34" charset="77"/>
              </a:endParaRPr>
            </a:p>
            <a:p>
              <a:br>
                <a:rPr lang="en-US">
                  <a:solidFill>
                    <a:schemeClr val="tx1"/>
                  </a:solidFill>
                  <a:latin typeface="Eurostile" panose="020B0504020202050204" pitchFamily="34" charset="77"/>
                </a:rPr>
              </a:br>
              <a:endParaRPr lang="en-US">
                <a:solidFill>
                  <a:schemeClr val="tx1"/>
                </a:solidFill>
                <a:latin typeface="Eurostile" panose="020B0504020202050204" pitchFamily="34" charset="77"/>
              </a:endParaRPr>
            </a:p>
          </p:txBody>
        </p:sp>
        <p:cxnSp>
          <p:nvCxnSpPr>
            <p:cNvPr id="102" name="Straight Connector 101">
              <a:extLst>
                <a:ext uri="{FF2B5EF4-FFF2-40B4-BE49-F238E27FC236}">
                  <a16:creationId xmlns:a16="http://schemas.microsoft.com/office/drawing/2014/main" id="{0384A34C-9248-304E-9B77-94A78A48F6D4}"/>
                </a:ext>
              </a:extLst>
            </p:cNvPr>
            <p:cNvCxnSpPr/>
            <p:nvPr/>
          </p:nvCxnSpPr>
          <p:spPr>
            <a:xfrm>
              <a:off x="350895" y="1982724"/>
              <a:ext cx="2846414" cy="0"/>
            </a:xfrm>
            <a:prstGeom prst="line">
              <a:avLst/>
            </a:prstGeom>
            <a:ln w="47625">
              <a:solidFill>
                <a:srgbClr val="EFB210"/>
              </a:solidFill>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24B1C8ED-333B-354B-B3B4-49E73ED40BD2}"/>
                </a:ext>
              </a:extLst>
            </p:cNvPr>
            <p:cNvSpPr/>
            <p:nvPr/>
          </p:nvSpPr>
          <p:spPr>
            <a:xfrm>
              <a:off x="135070" y="1253115"/>
              <a:ext cx="3720589" cy="2743626"/>
            </a:xfrm>
            <a:prstGeom prst="roundRect">
              <a:avLst/>
            </a:prstGeom>
            <a:no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46FB84D-975D-8240-8A47-0813E7F2E43C}"/>
              </a:ext>
            </a:extLst>
          </p:cNvPr>
          <p:cNvGrpSpPr/>
          <p:nvPr/>
        </p:nvGrpSpPr>
        <p:grpSpPr>
          <a:xfrm>
            <a:off x="728631" y="3932218"/>
            <a:ext cx="4296073" cy="3608680"/>
            <a:chOff x="254215" y="3808822"/>
            <a:chExt cx="4296073" cy="3608680"/>
          </a:xfrm>
        </p:grpSpPr>
        <p:sp>
          <p:nvSpPr>
            <p:cNvPr id="99" name="Rectangle 98">
              <a:extLst>
                <a:ext uri="{FF2B5EF4-FFF2-40B4-BE49-F238E27FC236}">
                  <a16:creationId xmlns:a16="http://schemas.microsoft.com/office/drawing/2014/main" id="{B2613444-2212-0F45-811F-336E216D88E3}"/>
                </a:ext>
              </a:extLst>
            </p:cNvPr>
            <p:cNvSpPr/>
            <p:nvPr/>
          </p:nvSpPr>
          <p:spPr>
            <a:xfrm>
              <a:off x="422707" y="3808822"/>
              <a:ext cx="4127581" cy="3608680"/>
            </a:xfrm>
            <a:prstGeom prst="rect">
              <a:avLst/>
            </a:prstGeom>
          </p:spPr>
          <p:txBody>
            <a:bodyPr wrap="square">
              <a:spAutoFit/>
            </a:bodyPr>
            <a:lstStyle/>
            <a:p>
              <a:r>
                <a:rPr lang="en-US" b="1">
                  <a:solidFill>
                    <a:schemeClr val="bg1"/>
                  </a:solidFill>
                  <a:latin typeface="Eurostile" panose="020B0504020202050204" pitchFamily="34" charset="77"/>
                </a:rPr>
                <a:t>DGX-1 ARCHITECTURE ADVANCEMENTS</a:t>
              </a:r>
            </a:p>
            <a:p>
              <a:endParaRPr lang="en-US" sz="1050" b="1">
                <a:solidFill>
                  <a:schemeClr val="tx1">
                    <a:lumMod val="75000"/>
                    <a:lumOff val="25000"/>
                  </a:schemeClr>
                </a:solidFill>
                <a:latin typeface="Eurostile" panose="020B0504020202050204" pitchFamily="34" charset="77"/>
              </a:endParaRPr>
            </a:p>
            <a:p>
              <a:r>
                <a:rPr lang="en-US" sz="1000">
                  <a:solidFill>
                    <a:schemeClr val="bg1"/>
                  </a:solidFill>
                  <a:latin typeface="Eurostile" panose="020B0504020202050204" pitchFamily="34" charset="77"/>
                </a:rPr>
                <a:t>System Level Specifications</a:t>
              </a:r>
            </a:p>
            <a:p>
              <a:r>
                <a:rPr lang="en-US" sz="1000">
                  <a:solidFill>
                    <a:schemeClr val="bg1"/>
                  </a:solidFill>
                  <a:latin typeface="Eurostile" panose="020B0504020202050204" pitchFamily="34" charset="77"/>
                </a:rPr>
                <a:t>NVIDIA DGX-1 with Tesla V100</a:t>
              </a:r>
            </a:p>
            <a:p>
              <a:r>
                <a:rPr lang="en-US">
                  <a:solidFill>
                    <a:srgbClr val="FBB500"/>
                  </a:solidFill>
                  <a:latin typeface="Eurostile" panose="020B0504020202050204" pitchFamily="34" charset="77"/>
                </a:rPr>
                <a:t>TFLOPS (deep learning) </a:t>
              </a:r>
              <a:r>
                <a:rPr lang="en-US">
                  <a:solidFill>
                    <a:schemeClr val="bg1"/>
                  </a:solidFill>
                  <a:latin typeface="Eurostile" panose="020B0504020202050204" pitchFamily="34" charset="77"/>
                </a:rPr>
                <a:t>1000</a:t>
              </a:r>
            </a:p>
            <a:p>
              <a:r>
                <a:rPr lang="en-US">
                  <a:solidFill>
                    <a:srgbClr val="FBB500"/>
                  </a:solidFill>
                  <a:latin typeface="Eurostile" panose="020B0504020202050204" pitchFamily="34" charset="77"/>
                </a:rPr>
                <a:t>CUDA Cores </a:t>
              </a:r>
              <a:r>
                <a:rPr lang="en-US">
                  <a:solidFill>
                    <a:schemeClr val="bg1"/>
                  </a:solidFill>
                  <a:latin typeface="Eurostile" panose="020B0504020202050204" pitchFamily="34" charset="77"/>
                </a:rPr>
                <a:t>40,960</a:t>
              </a:r>
            </a:p>
            <a:p>
              <a:r>
                <a:rPr lang="en-US">
                  <a:solidFill>
                    <a:srgbClr val="FBB500"/>
                  </a:solidFill>
                  <a:latin typeface="Eurostile" panose="020B0504020202050204" pitchFamily="34" charset="77"/>
                </a:rPr>
                <a:t>Tensor Cores </a:t>
              </a:r>
              <a:r>
                <a:rPr lang="en-US">
                  <a:solidFill>
                    <a:schemeClr val="bg1"/>
                  </a:solidFill>
                  <a:latin typeface="Eurostile" panose="020B0504020202050204" pitchFamily="34" charset="77"/>
                </a:rPr>
                <a:t>5,120</a:t>
              </a:r>
            </a:p>
            <a:p>
              <a:r>
                <a:rPr lang="en-US">
                  <a:solidFill>
                    <a:srgbClr val="FBB500"/>
                  </a:solidFill>
                  <a:latin typeface="Eurostile" panose="020B0504020202050204" pitchFamily="34" charset="77"/>
                </a:rPr>
                <a:t>NVLink vs PCIe Speed-up </a:t>
              </a:r>
              <a:r>
                <a:rPr lang="en-US">
                  <a:solidFill>
                    <a:schemeClr val="bg1"/>
                  </a:solidFill>
                  <a:latin typeface="Eurostile" panose="020B0504020202050204" pitchFamily="34" charset="77"/>
                </a:rPr>
                <a:t>10X</a:t>
              </a:r>
            </a:p>
            <a:p>
              <a:r>
                <a:rPr lang="en-US">
                  <a:solidFill>
                    <a:srgbClr val="FBB500"/>
                  </a:solidFill>
                  <a:latin typeface="Eurostile" panose="020B0504020202050204" pitchFamily="34" charset="77"/>
                </a:rPr>
                <a:t>Deep Learning Training Speed-up </a:t>
              </a:r>
              <a:r>
                <a:rPr lang="en-US">
                  <a:solidFill>
                    <a:schemeClr val="bg1"/>
                  </a:solidFill>
                  <a:latin typeface="Eurostile" panose="020B0504020202050204" pitchFamily="34" charset="77"/>
                </a:rPr>
                <a:t>3X</a:t>
              </a:r>
            </a:p>
            <a:p>
              <a:r>
                <a:rPr lang="en-US">
                  <a:solidFill>
                    <a:srgbClr val="FBB500"/>
                  </a:solidFill>
                  <a:latin typeface="Eurostile" panose="020B0504020202050204" pitchFamily="34" charset="77"/>
                </a:rPr>
                <a:t>System Memory </a:t>
              </a:r>
              <a:r>
                <a:rPr lang="en-US">
                  <a:solidFill>
                    <a:schemeClr val="bg1"/>
                  </a:solidFill>
                  <a:latin typeface="Eurostile" panose="020B0504020202050204" pitchFamily="34" charset="77"/>
                </a:rPr>
                <a:t>1TB DDR4-2133</a:t>
              </a:r>
            </a:p>
            <a:p>
              <a:endParaRPr lang="en-US">
                <a:solidFill>
                  <a:schemeClr val="bg1"/>
                </a:solidFill>
                <a:latin typeface="Eurostile" panose="020B0504020202050204" pitchFamily="34" charset="77"/>
              </a:endParaRPr>
            </a:p>
            <a:p>
              <a:br>
                <a:rPr lang="en-US">
                  <a:solidFill>
                    <a:schemeClr val="tx1"/>
                  </a:solidFill>
                  <a:latin typeface="Eurostile" panose="020B0504020202050204" pitchFamily="34" charset="77"/>
                </a:rPr>
              </a:br>
              <a:endParaRPr lang="en-US">
                <a:solidFill>
                  <a:schemeClr val="tx1"/>
                </a:solidFill>
                <a:latin typeface="Eurostile" panose="020B0504020202050204" pitchFamily="34" charset="77"/>
              </a:endParaRPr>
            </a:p>
          </p:txBody>
        </p:sp>
        <p:cxnSp>
          <p:nvCxnSpPr>
            <p:cNvPr id="100" name="Straight Connector 99">
              <a:extLst>
                <a:ext uri="{FF2B5EF4-FFF2-40B4-BE49-F238E27FC236}">
                  <a16:creationId xmlns:a16="http://schemas.microsoft.com/office/drawing/2014/main" id="{57E06593-D110-244A-83FE-CD57A68775F9}"/>
                </a:ext>
              </a:extLst>
            </p:cNvPr>
            <p:cNvCxnSpPr>
              <a:cxnSpLocks/>
            </p:cNvCxnSpPr>
            <p:nvPr/>
          </p:nvCxnSpPr>
          <p:spPr>
            <a:xfrm>
              <a:off x="459292" y="4487804"/>
              <a:ext cx="3415268" cy="0"/>
            </a:xfrm>
            <a:prstGeom prst="line">
              <a:avLst/>
            </a:prstGeom>
            <a:ln w="47625">
              <a:solidFill>
                <a:srgbClr val="EFB210"/>
              </a:solidFill>
            </a:ln>
          </p:spPr>
          <p:style>
            <a:lnRef idx="1">
              <a:schemeClr val="accent1"/>
            </a:lnRef>
            <a:fillRef idx="0">
              <a:schemeClr val="accent1"/>
            </a:fillRef>
            <a:effectRef idx="0">
              <a:schemeClr val="accent1"/>
            </a:effectRef>
            <a:fontRef idx="minor">
              <a:schemeClr val="tx1"/>
            </a:fontRef>
          </p:style>
        </p:cxnSp>
        <p:sp>
          <p:nvSpPr>
            <p:cNvPr id="104" name="Rounded Rectangle 103">
              <a:extLst>
                <a:ext uri="{FF2B5EF4-FFF2-40B4-BE49-F238E27FC236}">
                  <a16:creationId xmlns:a16="http://schemas.microsoft.com/office/drawing/2014/main" id="{8FD17437-30C3-5B49-83D6-C1F20CB06411}"/>
                </a:ext>
              </a:extLst>
            </p:cNvPr>
            <p:cNvSpPr/>
            <p:nvPr/>
          </p:nvSpPr>
          <p:spPr>
            <a:xfrm>
              <a:off x="254215" y="3838153"/>
              <a:ext cx="3720589" cy="2743626"/>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26DF2001-08C1-F747-8F16-AEB2A0FAA90B}"/>
              </a:ext>
            </a:extLst>
          </p:cNvPr>
          <p:cNvSpPr txBox="1"/>
          <p:nvPr/>
        </p:nvSpPr>
        <p:spPr>
          <a:xfrm rot="16200000">
            <a:off x="19308" y="4490321"/>
            <a:ext cx="914400" cy="914400"/>
          </a:xfrm>
          <a:prstGeom prst="rect">
            <a:avLst/>
          </a:prstGeom>
        </p:spPr>
        <p:txBody>
          <a:bodyPr wrap="none" rtlCol="0">
            <a:noAutofit/>
          </a:bodyPr>
          <a:lstStyle/>
          <a:p>
            <a:r>
              <a:rPr lang="en-US" sz="48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COMPUTE</a:t>
            </a:r>
          </a:p>
        </p:txBody>
      </p:sp>
      <p:sp>
        <p:nvSpPr>
          <p:cNvPr id="105" name="TextBox 104">
            <a:extLst>
              <a:ext uri="{FF2B5EF4-FFF2-40B4-BE49-F238E27FC236}">
                <a16:creationId xmlns:a16="http://schemas.microsoft.com/office/drawing/2014/main" id="{8287778F-B0FD-7942-B58D-91480A992A53}"/>
              </a:ext>
            </a:extLst>
          </p:cNvPr>
          <p:cNvSpPr txBox="1"/>
          <p:nvPr/>
        </p:nvSpPr>
        <p:spPr>
          <a:xfrm rot="16200000">
            <a:off x="4750250" y="4350066"/>
            <a:ext cx="914400" cy="914400"/>
          </a:xfrm>
          <a:prstGeom prst="rect">
            <a:avLst/>
          </a:prstGeom>
        </p:spPr>
        <p:txBody>
          <a:bodyPr wrap="none" rtlCol="0">
            <a:noAutofit/>
          </a:bodyPr>
          <a:lstStyle/>
          <a:p>
            <a:r>
              <a:rPr lang="en-US" sz="4800" b="1">
                <a:solidFill>
                  <a:schemeClr val="bg1"/>
                </a:solidFill>
                <a:latin typeface="Arial" panose="020B0604020202020204" pitchFamily="34" charset="0"/>
                <a:cs typeface="Arial" panose="020B0604020202020204" pitchFamily="34" charset="0"/>
              </a:rPr>
              <a:t>STORAGE</a:t>
            </a:r>
          </a:p>
        </p:txBody>
      </p:sp>
      <p:sp>
        <p:nvSpPr>
          <p:cNvPr id="122" name="TextBox 121">
            <a:extLst>
              <a:ext uri="{FF2B5EF4-FFF2-40B4-BE49-F238E27FC236}">
                <a16:creationId xmlns:a16="http://schemas.microsoft.com/office/drawing/2014/main" id="{EAF4B203-7D80-6540-85DC-AA3EF7F626B7}"/>
              </a:ext>
            </a:extLst>
          </p:cNvPr>
          <p:cNvSpPr txBox="1"/>
          <p:nvPr/>
        </p:nvSpPr>
        <p:spPr>
          <a:xfrm rot="16200000">
            <a:off x="8670940" y="5376787"/>
            <a:ext cx="914400" cy="914400"/>
          </a:xfrm>
          <a:prstGeom prst="rect">
            <a:avLst/>
          </a:prstGeom>
        </p:spPr>
        <p:txBody>
          <a:bodyPr wrap="none" rtlCol="0">
            <a:noAutofit/>
          </a:bodyPr>
          <a:lstStyle/>
          <a:p>
            <a:r>
              <a:rPr lang="en-US" sz="4800" b="1">
                <a:solidFill>
                  <a:schemeClr val="bg1"/>
                </a:solidFill>
                <a:latin typeface="Arial" panose="020B0604020202020204" pitchFamily="34" charset="0"/>
                <a:cs typeface="Arial" panose="020B0604020202020204" pitchFamily="34" charset="0"/>
              </a:rPr>
              <a:t>VISUALIZATION</a:t>
            </a:r>
          </a:p>
        </p:txBody>
      </p:sp>
      <p:cxnSp>
        <p:nvCxnSpPr>
          <p:cNvPr id="124" name="Straight Connector 123">
            <a:extLst>
              <a:ext uri="{FF2B5EF4-FFF2-40B4-BE49-F238E27FC236}">
                <a16:creationId xmlns:a16="http://schemas.microsoft.com/office/drawing/2014/main" id="{885AFD46-D0AE-4F4D-BDF9-D8BA162BF6B6}"/>
              </a:ext>
            </a:extLst>
          </p:cNvPr>
          <p:cNvCxnSpPr/>
          <p:nvPr/>
        </p:nvCxnSpPr>
        <p:spPr>
          <a:xfrm flipV="1">
            <a:off x="458215" y="1529442"/>
            <a:ext cx="0" cy="606056"/>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9EB2DA8-CC07-D841-9A7D-B4EF7D869544}"/>
              </a:ext>
            </a:extLst>
          </p:cNvPr>
          <p:cNvCxnSpPr/>
          <p:nvPr/>
        </p:nvCxnSpPr>
        <p:spPr>
          <a:xfrm flipV="1">
            <a:off x="458215" y="5404721"/>
            <a:ext cx="0" cy="606056"/>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1BDC66E-32E8-664D-8C5A-1ED626C60A61}"/>
              </a:ext>
            </a:extLst>
          </p:cNvPr>
          <p:cNvCxnSpPr>
            <a:cxnSpLocks/>
          </p:cNvCxnSpPr>
          <p:nvPr/>
        </p:nvCxnSpPr>
        <p:spPr>
          <a:xfrm>
            <a:off x="434124" y="5988993"/>
            <a:ext cx="25801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C332AE4-019B-CB44-AD75-7C9D7753FAF3}"/>
              </a:ext>
            </a:extLst>
          </p:cNvPr>
          <p:cNvCxnSpPr>
            <a:cxnSpLocks/>
          </p:cNvCxnSpPr>
          <p:nvPr/>
        </p:nvCxnSpPr>
        <p:spPr>
          <a:xfrm>
            <a:off x="434124" y="1551226"/>
            <a:ext cx="25801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48EB764-C588-B745-9227-8977C25358BC}"/>
              </a:ext>
            </a:extLst>
          </p:cNvPr>
          <p:cNvCxnSpPr/>
          <p:nvPr/>
        </p:nvCxnSpPr>
        <p:spPr>
          <a:xfrm flipV="1">
            <a:off x="5206306" y="5264466"/>
            <a:ext cx="0" cy="606056"/>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E5A7BEF-0A1B-DF4B-B532-13057E3678CB}"/>
              </a:ext>
            </a:extLst>
          </p:cNvPr>
          <p:cNvCxnSpPr>
            <a:cxnSpLocks/>
          </p:cNvCxnSpPr>
          <p:nvPr/>
        </p:nvCxnSpPr>
        <p:spPr>
          <a:xfrm>
            <a:off x="5182215" y="5848738"/>
            <a:ext cx="25801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0279C38-4C90-5D4C-94C6-6CBB08D7CB3F}"/>
              </a:ext>
            </a:extLst>
          </p:cNvPr>
          <p:cNvCxnSpPr/>
          <p:nvPr/>
        </p:nvCxnSpPr>
        <p:spPr>
          <a:xfrm flipV="1">
            <a:off x="5173265" y="1556466"/>
            <a:ext cx="0" cy="606056"/>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DBEA087-C46F-9D45-89AF-30B699F57552}"/>
              </a:ext>
            </a:extLst>
          </p:cNvPr>
          <p:cNvCxnSpPr>
            <a:cxnSpLocks/>
          </p:cNvCxnSpPr>
          <p:nvPr/>
        </p:nvCxnSpPr>
        <p:spPr>
          <a:xfrm>
            <a:off x="5149174" y="1578250"/>
            <a:ext cx="25801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133" name="Rounded Rectangle 132">
            <a:extLst>
              <a:ext uri="{FF2B5EF4-FFF2-40B4-BE49-F238E27FC236}">
                <a16:creationId xmlns:a16="http://schemas.microsoft.com/office/drawing/2014/main" id="{64D2B62B-7B65-6D43-B89D-DA9541466511}"/>
              </a:ext>
            </a:extLst>
          </p:cNvPr>
          <p:cNvSpPr/>
          <p:nvPr/>
        </p:nvSpPr>
        <p:spPr>
          <a:xfrm>
            <a:off x="9410221" y="4949738"/>
            <a:ext cx="2470227" cy="1821588"/>
          </a:xfrm>
          <a:prstGeom prst="roundRect">
            <a:avLst/>
          </a:prstGeom>
          <a:blipFill>
            <a:blip r:embed="rId5"/>
            <a:stretch>
              <a:fillRect/>
            </a:stretch>
          </a:blip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a:extLst>
              <a:ext uri="{FF2B5EF4-FFF2-40B4-BE49-F238E27FC236}">
                <a16:creationId xmlns:a16="http://schemas.microsoft.com/office/drawing/2014/main" id="{667DC591-EFC3-D344-85D5-5D3167BB1B38}"/>
              </a:ext>
            </a:extLst>
          </p:cNvPr>
          <p:cNvSpPr/>
          <p:nvPr/>
        </p:nvSpPr>
        <p:spPr>
          <a:xfrm>
            <a:off x="9355628" y="1019364"/>
            <a:ext cx="2516219" cy="1855503"/>
          </a:xfrm>
          <a:prstGeom prst="roundRect">
            <a:avLst/>
          </a:prstGeom>
          <a:blipFill>
            <a:blip r:embed="rId6"/>
            <a:stretch>
              <a:fillRect/>
            </a:stretch>
          </a:blip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a:extLst>
              <a:ext uri="{FF2B5EF4-FFF2-40B4-BE49-F238E27FC236}">
                <a16:creationId xmlns:a16="http://schemas.microsoft.com/office/drawing/2014/main" id="{3075986C-6F93-2640-90C4-DB89285A1AB3}"/>
              </a:ext>
            </a:extLst>
          </p:cNvPr>
          <p:cNvSpPr/>
          <p:nvPr/>
        </p:nvSpPr>
        <p:spPr>
          <a:xfrm>
            <a:off x="9392566" y="3002566"/>
            <a:ext cx="2470227" cy="1821588"/>
          </a:xfrm>
          <a:prstGeom prst="roundRect">
            <a:avLst/>
          </a:prstGeom>
          <a:blipFill>
            <a:blip r:embed="rId7"/>
            <a:stretch>
              <a:fillRect/>
            </a:stretch>
          </a:blip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B7B7B2B1-4613-AE4C-9554-3596764407A5}"/>
              </a:ext>
            </a:extLst>
          </p:cNvPr>
          <p:cNvCxnSpPr>
            <a:cxnSpLocks/>
          </p:cNvCxnSpPr>
          <p:nvPr/>
        </p:nvCxnSpPr>
        <p:spPr>
          <a:xfrm flipV="1">
            <a:off x="9108962" y="1341060"/>
            <a:ext cx="0" cy="226039"/>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B7545B7-E6A9-CE46-9471-A7537FBC9445}"/>
              </a:ext>
            </a:extLst>
          </p:cNvPr>
          <p:cNvCxnSpPr>
            <a:cxnSpLocks/>
          </p:cNvCxnSpPr>
          <p:nvPr/>
        </p:nvCxnSpPr>
        <p:spPr>
          <a:xfrm>
            <a:off x="9084871" y="1362843"/>
            <a:ext cx="25801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F0F61E7-3C21-994E-A72B-91E664FA1811}"/>
              </a:ext>
            </a:extLst>
          </p:cNvPr>
          <p:cNvCxnSpPr>
            <a:cxnSpLocks/>
          </p:cNvCxnSpPr>
          <p:nvPr/>
        </p:nvCxnSpPr>
        <p:spPr>
          <a:xfrm flipV="1">
            <a:off x="9138686" y="6209414"/>
            <a:ext cx="0" cy="333974"/>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405EE5AC-5F10-BA49-99FC-FEE24C5BFFDF}"/>
              </a:ext>
            </a:extLst>
          </p:cNvPr>
          <p:cNvCxnSpPr>
            <a:cxnSpLocks/>
          </p:cNvCxnSpPr>
          <p:nvPr/>
        </p:nvCxnSpPr>
        <p:spPr>
          <a:xfrm>
            <a:off x="9125746" y="6532755"/>
            <a:ext cx="25801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146" name="Explosion 2 145">
            <a:extLst>
              <a:ext uri="{FF2B5EF4-FFF2-40B4-BE49-F238E27FC236}">
                <a16:creationId xmlns:a16="http://schemas.microsoft.com/office/drawing/2014/main" id="{F58A7C88-762C-7E46-B1F2-BAF1EA976641}"/>
              </a:ext>
            </a:extLst>
          </p:cNvPr>
          <p:cNvSpPr/>
          <p:nvPr/>
        </p:nvSpPr>
        <p:spPr>
          <a:xfrm rot="719573">
            <a:off x="3401165" y="1124970"/>
            <a:ext cx="1367846" cy="1099876"/>
          </a:xfrm>
          <a:prstGeom prst="irregularSeal2">
            <a:avLst/>
          </a:prstGeom>
          <a:solidFill>
            <a:srgbClr val="FFC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x4</a:t>
            </a:r>
            <a:endParaRPr lang="en-US" b="1">
              <a:solidFill>
                <a:schemeClr val="bg1"/>
              </a:solidFill>
            </a:endParaRPr>
          </a:p>
        </p:txBody>
      </p:sp>
      <p:grpSp>
        <p:nvGrpSpPr>
          <p:cNvPr id="60" name="Group 59">
            <a:extLst>
              <a:ext uri="{FF2B5EF4-FFF2-40B4-BE49-F238E27FC236}">
                <a16:creationId xmlns:a16="http://schemas.microsoft.com/office/drawing/2014/main" id="{2787B08A-75AA-3048-8C3B-C3E4E6D34E62}"/>
              </a:ext>
            </a:extLst>
          </p:cNvPr>
          <p:cNvGrpSpPr/>
          <p:nvPr/>
        </p:nvGrpSpPr>
        <p:grpSpPr>
          <a:xfrm>
            <a:off x="5445693" y="1115248"/>
            <a:ext cx="3782205" cy="1723549"/>
            <a:chOff x="254216" y="3879943"/>
            <a:chExt cx="4189197" cy="1723549"/>
          </a:xfrm>
        </p:grpSpPr>
        <p:sp>
          <p:nvSpPr>
            <p:cNvPr id="61" name="Rectangle 60">
              <a:extLst>
                <a:ext uri="{FF2B5EF4-FFF2-40B4-BE49-F238E27FC236}">
                  <a16:creationId xmlns:a16="http://schemas.microsoft.com/office/drawing/2014/main" id="{BDE9844F-8FA7-AF45-8EF0-D2DD90BAA856}"/>
                </a:ext>
              </a:extLst>
            </p:cNvPr>
            <p:cNvSpPr/>
            <p:nvPr/>
          </p:nvSpPr>
          <p:spPr>
            <a:xfrm>
              <a:off x="315832" y="3879943"/>
              <a:ext cx="4127581" cy="1723549"/>
            </a:xfrm>
            <a:prstGeom prst="rect">
              <a:avLst/>
            </a:prstGeom>
          </p:spPr>
          <p:txBody>
            <a:bodyPr wrap="square">
              <a:spAutoFit/>
            </a:bodyPr>
            <a:lstStyle/>
            <a:p>
              <a:r>
                <a:rPr lang="en-US" sz="1200" b="1">
                  <a:solidFill>
                    <a:schemeClr val="bg1"/>
                  </a:solidFill>
                  <a:latin typeface="Eurostile" panose="020B0504020202050204" pitchFamily="34" charset="77"/>
                </a:rPr>
                <a:t>FLASH STORAGE SERVER</a:t>
              </a:r>
            </a:p>
            <a:p>
              <a:endParaRPr lang="en-US" sz="700">
                <a:solidFill>
                  <a:schemeClr val="bg1"/>
                </a:solidFill>
                <a:latin typeface="Eurostile" panose="020B0504020202050204" pitchFamily="34" charset="77"/>
              </a:endParaRPr>
            </a:p>
            <a:p>
              <a:r>
                <a:rPr lang="en-US" sz="1200">
                  <a:solidFill>
                    <a:srgbClr val="FBB600"/>
                  </a:solidFill>
                  <a:latin typeface="Eurostile" panose="020B0504020202050204" pitchFamily="34" charset="77"/>
                </a:rPr>
                <a:t>High-speed SSD flash storage </a:t>
              </a:r>
            </a:p>
            <a:p>
              <a:r>
                <a:rPr lang="en-US" sz="700" i="1">
                  <a:solidFill>
                    <a:schemeClr val="bg1"/>
                  </a:solidFill>
                  <a:latin typeface="Eurostile" panose="020B0504020202050204" pitchFamily="34" charset="77"/>
                </a:rPr>
                <a:t>121 TB </a:t>
              </a:r>
            </a:p>
            <a:p>
              <a:r>
                <a:rPr lang="en-US" sz="1200">
                  <a:solidFill>
                    <a:srgbClr val="FBB600"/>
                  </a:solidFill>
                  <a:latin typeface="Eurostile" panose="020B0504020202050204" pitchFamily="34" charset="77"/>
                </a:rPr>
                <a:t>Dual Xeon CPUs </a:t>
              </a:r>
            </a:p>
            <a:p>
              <a:r>
                <a:rPr lang="en-US" sz="700" i="1">
                  <a:solidFill>
                    <a:schemeClr val="bg1"/>
                  </a:solidFill>
                  <a:latin typeface="Eurostile" panose="020B0504020202050204" pitchFamily="34" charset="77"/>
                </a:rPr>
                <a:t>12 cores, 1.9 GHz</a:t>
              </a:r>
            </a:p>
            <a:p>
              <a:r>
                <a:rPr lang="en-US" sz="1200">
                  <a:solidFill>
                    <a:srgbClr val="FBB600"/>
                  </a:solidFill>
                  <a:latin typeface="Eurostile" panose="020B0504020202050204" pitchFamily="34" charset="77"/>
                </a:rPr>
                <a:t>2 Dual-port networking cards</a:t>
              </a:r>
            </a:p>
            <a:p>
              <a:r>
                <a:rPr lang="en-US" sz="700" i="1">
                  <a:solidFill>
                    <a:schemeClr val="bg1"/>
                  </a:solidFill>
                  <a:latin typeface="Eurostile" panose="020B0504020202050204" pitchFamily="34" charset="77"/>
                </a:rPr>
                <a:t>QSFP28 100GbE </a:t>
              </a:r>
            </a:p>
            <a:p>
              <a:r>
                <a:rPr lang="en-US" sz="1200">
                  <a:solidFill>
                    <a:srgbClr val="FBB600"/>
                  </a:solidFill>
                  <a:latin typeface="Eurostile" panose="020B0504020202050204" pitchFamily="34" charset="77"/>
                </a:rPr>
                <a:t>128 GB RAM</a:t>
              </a:r>
            </a:p>
            <a:p>
              <a:endParaRPr lang="en-US">
                <a:solidFill>
                  <a:schemeClr val="tx1"/>
                </a:solidFill>
                <a:latin typeface="Eurostile" panose="020B0504020202050204" pitchFamily="34" charset="77"/>
              </a:endParaRPr>
            </a:p>
          </p:txBody>
        </p:sp>
        <p:cxnSp>
          <p:nvCxnSpPr>
            <p:cNvPr id="62" name="Straight Connector 61">
              <a:extLst>
                <a:ext uri="{FF2B5EF4-FFF2-40B4-BE49-F238E27FC236}">
                  <a16:creationId xmlns:a16="http://schemas.microsoft.com/office/drawing/2014/main" id="{828D50C2-DA54-4141-B313-ED704F2DEE5C}"/>
                </a:ext>
              </a:extLst>
            </p:cNvPr>
            <p:cNvCxnSpPr>
              <a:cxnSpLocks/>
            </p:cNvCxnSpPr>
            <p:nvPr/>
          </p:nvCxnSpPr>
          <p:spPr>
            <a:xfrm>
              <a:off x="431150" y="4170870"/>
              <a:ext cx="2758324" cy="0"/>
            </a:xfrm>
            <a:prstGeom prst="line">
              <a:avLst/>
            </a:prstGeom>
            <a:ln w="47625">
              <a:solidFill>
                <a:srgbClr val="EFB210"/>
              </a:solidFill>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E46EC998-4411-F84F-9207-137EDC070A79}"/>
                </a:ext>
              </a:extLst>
            </p:cNvPr>
            <p:cNvSpPr/>
            <p:nvPr/>
          </p:nvSpPr>
          <p:spPr>
            <a:xfrm>
              <a:off x="254216" y="3890906"/>
              <a:ext cx="3090959" cy="1381724"/>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FDE06B28-4AB5-104B-B604-F6DC4C13FB29}"/>
              </a:ext>
            </a:extLst>
          </p:cNvPr>
          <p:cNvGrpSpPr/>
          <p:nvPr/>
        </p:nvGrpSpPr>
        <p:grpSpPr>
          <a:xfrm>
            <a:off x="5465879" y="2353708"/>
            <a:ext cx="4189198" cy="1495698"/>
            <a:chOff x="140433" y="3896899"/>
            <a:chExt cx="4189198" cy="1495698"/>
          </a:xfrm>
        </p:grpSpPr>
        <p:grpSp>
          <p:nvGrpSpPr>
            <p:cNvPr id="65" name="Group 64">
              <a:extLst>
                <a:ext uri="{FF2B5EF4-FFF2-40B4-BE49-F238E27FC236}">
                  <a16:creationId xmlns:a16="http://schemas.microsoft.com/office/drawing/2014/main" id="{9B87BE61-7C88-7E45-A9A5-00C4D21E1AA5}"/>
                </a:ext>
              </a:extLst>
            </p:cNvPr>
            <p:cNvGrpSpPr/>
            <p:nvPr/>
          </p:nvGrpSpPr>
          <p:grpSpPr>
            <a:xfrm>
              <a:off x="140433" y="3896899"/>
              <a:ext cx="4189198" cy="1483781"/>
              <a:chOff x="254215" y="3879943"/>
              <a:chExt cx="4189198" cy="1483781"/>
            </a:xfrm>
          </p:grpSpPr>
          <p:sp>
            <p:nvSpPr>
              <p:cNvPr id="67" name="Rectangle 66">
                <a:extLst>
                  <a:ext uri="{FF2B5EF4-FFF2-40B4-BE49-F238E27FC236}">
                    <a16:creationId xmlns:a16="http://schemas.microsoft.com/office/drawing/2014/main" id="{F6B8A71F-4E05-2D42-B1F1-8939284BC27C}"/>
                  </a:ext>
                </a:extLst>
              </p:cNvPr>
              <p:cNvSpPr/>
              <p:nvPr/>
            </p:nvSpPr>
            <p:spPr>
              <a:xfrm>
                <a:off x="315832" y="3879943"/>
                <a:ext cx="4127581" cy="923330"/>
              </a:xfrm>
              <a:prstGeom prst="rect">
                <a:avLst/>
              </a:prstGeom>
            </p:spPr>
            <p:txBody>
              <a:bodyPr wrap="square">
                <a:spAutoFit/>
              </a:bodyPr>
              <a:lstStyle/>
              <a:p>
                <a:endParaRPr lang="en-US" b="1">
                  <a:solidFill>
                    <a:schemeClr val="tx1">
                      <a:lumMod val="75000"/>
                      <a:lumOff val="25000"/>
                    </a:schemeClr>
                  </a:solidFill>
                  <a:latin typeface="Eurostile" panose="020B0504020202050204" pitchFamily="34" charset="77"/>
                </a:endParaRPr>
              </a:p>
              <a:p>
                <a:br>
                  <a:rPr lang="en-US">
                    <a:solidFill>
                      <a:schemeClr val="tx1"/>
                    </a:solidFill>
                    <a:latin typeface="Eurostile" panose="020B0504020202050204" pitchFamily="34" charset="77"/>
                  </a:rPr>
                </a:br>
                <a:endParaRPr lang="en-US">
                  <a:solidFill>
                    <a:schemeClr val="tx1"/>
                  </a:solidFill>
                  <a:latin typeface="Eurostile" panose="020B0504020202050204" pitchFamily="34" charset="77"/>
                </a:endParaRPr>
              </a:p>
            </p:txBody>
          </p:sp>
          <p:sp>
            <p:nvSpPr>
              <p:cNvPr id="68" name="Rounded Rectangle 67">
                <a:extLst>
                  <a:ext uri="{FF2B5EF4-FFF2-40B4-BE49-F238E27FC236}">
                    <a16:creationId xmlns:a16="http://schemas.microsoft.com/office/drawing/2014/main" id="{85CD5C51-9B93-9146-AC4D-3C56AB6729C5}"/>
                  </a:ext>
                </a:extLst>
              </p:cNvPr>
              <p:cNvSpPr/>
              <p:nvPr/>
            </p:nvSpPr>
            <p:spPr>
              <a:xfrm>
                <a:off x="254215" y="4145974"/>
                <a:ext cx="2807907" cy="1217750"/>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93BC2247-E2A4-DE40-AA47-749BCC88C2CF}"/>
                  </a:ext>
                </a:extLst>
              </p:cNvPr>
              <p:cNvCxnSpPr>
                <a:cxnSpLocks/>
              </p:cNvCxnSpPr>
              <p:nvPr/>
            </p:nvCxnSpPr>
            <p:spPr>
              <a:xfrm>
                <a:off x="450038" y="4435110"/>
                <a:ext cx="2456382" cy="0"/>
              </a:xfrm>
              <a:prstGeom prst="line">
                <a:avLst/>
              </a:prstGeom>
              <a:ln w="47625">
                <a:solidFill>
                  <a:srgbClr val="EFB210"/>
                </a:solidFill>
              </a:ln>
            </p:spPr>
            <p:style>
              <a:lnRef idx="1">
                <a:schemeClr val="accent1"/>
              </a:lnRef>
              <a:fillRef idx="0">
                <a:schemeClr val="accent1"/>
              </a:fillRef>
              <a:effectRef idx="0">
                <a:schemeClr val="accent1"/>
              </a:effectRef>
              <a:fontRef idx="minor">
                <a:schemeClr val="tx1"/>
              </a:fontRef>
            </p:style>
          </p:cxnSp>
        </p:grpSp>
        <p:sp>
          <p:nvSpPr>
            <p:cNvPr id="66" name="Rectangle 65">
              <a:extLst>
                <a:ext uri="{FF2B5EF4-FFF2-40B4-BE49-F238E27FC236}">
                  <a16:creationId xmlns:a16="http://schemas.microsoft.com/office/drawing/2014/main" id="{A8C27C25-C66B-8947-BC87-7EAD4735BF51}"/>
                </a:ext>
              </a:extLst>
            </p:cNvPr>
            <p:cNvSpPr/>
            <p:nvPr/>
          </p:nvSpPr>
          <p:spPr>
            <a:xfrm>
              <a:off x="257681" y="4192268"/>
              <a:ext cx="3359604" cy="1200329"/>
            </a:xfrm>
            <a:prstGeom prst="rect">
              <a:avLst/>
            </a:prstGeom>
          </p:spPr>
          <p:txBody>
            <a:bodyPr wrap="square">
              <a:spAutoFit/>
            </a:bodyPr>
            <a:lstStyle/>
            <a:p>
              <a:r>
                <a:rPr lang="en-US" sz="1200" b="1">
                  <a:solidFill>
                    <a:schemeClr val="bg1"/>
                  </a:solidFill>
                  <a:latin typeface="Eurostile" panose="020B0504020202050204" pitchFamily="34" charset="77"/>
                </a:rPr>
                <a:t>DATABASE SERVER</a:t>
              </a:r>
            </a:p>
            <a:p>
              <a:endParaRPr lang="en-US" sz="500" b="1">
                <a:solidFill>
                  <a:schemeClr val="bg1"/>
                </a:solidFill>
                <a:latin typeface="Eurostile" panose="020B0504020202050204" pitchFamily="34" charset="77"/>
              </a:endParaRPr>
            </a:p>
            <a:p>
              <a:r>
                <a:rPr lang="en-US" sz="1200">
                  <a:solidFill>
                    <a:srgbClr val="FBB600"/>
                  </a:solidFill>
                  <a:latin typeface="Eurostile" panose="020B0504020202050204" pitchFamily="34" charset="77"/>
                </a:rPr>
                <a:t>Single Xeon CPU</a:t>
              </a:r>
            </a:p>
            <a:p>
              <a:r>
                <a:rPr lang="en-US" sz="700" i="1">
                  <a:solidFill>
                    <a:schemeClr val="bg1"/>
                  </a:solidFill>
                  <a:latin typeface="Eurostile" panose="020B0504020202050204" pitchFamily="34" charset="77"/>
                </a:rPr>
                <a:t>8 cores, 2.1 GHz</a:t>
              </a:r>
            </a:p>
            <a:p>
              <a:r>
                <a:rPr lang="en-US" sz="1200">
                  <a:solidFill>
                    <a:srgbClr val="FBB600"/>
                  </a:solidFill>
                  <a:latin typeface="Eurostile" panose="020B0504020202050204" pitchFamily="34" charset="77"/>
                </a:rPr>
                <a:t>176 TB Raw Hard Drive Storage </a:t>
              </a:r>
            </a:p>
            <a:p>
              <a:r>
                <a:rPr lang="en-US" sz="1200">
                  <a:solidFill>
                    <a:srgbClr val="FBB600"/>
                  </a:solidFill>
                  <a:latin typeface="Eurostile" panose="020B0504020202050204" pitchFamily="34" charset="77"/>
                </a:rPr>
                <a:t>RAID5</a:t>
              </a:r>
            </a:p>
            <a:p>
              <a:r>
                <a:rPr lang="en-US" sz="1200">
                  <a:solidFill>
                    <a:srgbClr val="FBB600"/>
                  </a:solidFill>
                  <a:latin typeface="Eurostile" panose="020B0504020202050204" pitchFamily="34" charset="77"/>
                </a:rPr>
                <a:t>256 GB RAM</a:t>
              </a:r>
            </a:p>
          </p:txBody>
        </p:sp>
      </p:grpSp>
      <p:grpSp>
        <p:nvGrpSpPr>
          <p:cNvPr id="70" name="Group 69">
            <a:extLst>
              <a:ext uri="{FF2B5EF4-FFF2-40B4-BE49-F238E27FC236}">
                <a16:creationId xmlns:a16="http://schemas.microsoft.com/office/drawing/2014/main" id="{103AE98A-4CDA-3440-ADC0-77E1E1545649}"/>
              </a:ext>
            </a:extLst>
          </p:cNvPr>
          <p:cNvGrpSpPr/>
          <p:nvPr/>
        </p:nvGrpSpPr>
        <p:grpSpPr>
          <a:xfrm>
            <a:off x="5496687" y="3969551"/>
            <a:ext cx="4189197" cy="1488339"/>
            <a:chOff x="254216" y="3838154"/>
            <a:chExt cx="4189197" cy="1488339"/>
          </a:xfrm>
        </p:grpSpPr>
        <p:sp>
          <p:nvSpPr>
            <p:cNvPr id="71" name="Rectangle 70">
              <a:extLst>
                <a:ext uri="{FF2B5EF4-FFF2-40B4-BE49-F238E27FC236}">
                  <a16:creationId xmlns:a16="http://schemas.microsoft.com/office/drawing/2014/main" id="{AC3AACCD-A58D-ED46-90DB-A61476331506}"/>
                </a:ext>
              </a:extLst>
            </p:cNvPr>
            <p:cNvSpPr/>
            <p:nvPr/>
          </p:nvSpPr>
          <p:spPr>
            <a:xfrm>
              <a:off x="315832" y="3879943"/>
              <a:ext cx="4127581" cy="1446550"/>
            </a:xfrm>
            <a:prstGeom prst="rect">
              <a:avLst/>
            </a:prstGeom>
          </p:spPr>
          <p:txBody>
            <a:bodyPr wrap="square">
              <a:spAutoFit/>
            </a:bodyPr>
            <a:lstStyle/>
            <a:p>
              <a:r>
                <a:rPr lang="en-US" sz="1200" b="1">
                  <a:solidFill>
                    <a:schemeClr val="bg1"/>
                  </a:solidFill>
                  <a:latin typeface="Eurostile" panose="020B0504020202050204" pitchFamily="34" charset="77"/>
                </a:rPr>
                <a:t>APPLICATION SERVER</a:t>
              </a:r>
            </a:p>
            <a:p>
              <a:endParaRPr lang="en-US" sz="700" b="1">
                <a:solidFill>
                  <a:schemeClr val="tx1">
                    <a:lumMod val="75000"/>
                    <a:lumOff val="25000"/>
                  </a:schemeClr>
                </a:solidFill>
                <a:latin typeface="Eurostile" panose="020B0504020202050204" pitchFamily="34" charset="77"/>
              </a:endParaRPr>
            </a:p>
            <a:p>
              <a:r>
                <a:rPr lang="en-US" sz="1200">
                  <a:solidFill>
                    <a:srgbClr val="FBB500"/>
                  </a:solidFill>
                  <a:latin typeface="Eurostile" panose="020B0504020202050204" pitchFamily="34" charset="77"/>
                </a:rPr>
                <a:t>Dual Xeon CPUs</a:t>
              </a:r>
            </a:p>
            <a:p>
              <a:r>
                <a:rPr lang="en-US" sz="700" i="1">
                  <a:solidFill>
                    <a:schemeClr val="bg1"/>
                  </a:solidFill>
                  <a:latin typeface="Eurostile" panose="020B0504020202050204" pitchFamily="34" charset="77"/>
                </a:rPr>
                <a:t>16 cores, 2.1 GHz</a:t>
              </a:r>
            </a:p>
            <a:p>
              <a:r>
                <a:rPr lang="en-US" sz="1200">
                  <a:solidFill>
                    <a:srgbClr val="FBB500"/>
                  </a:solidFill>
                  <a:latin typeface="Eurostile" panose="020B0504020202050204" pitchFamily="34" charset="77"/>
                </a:rPr>
                <a:t>128 GB NVMe SSD (OS)</a:t>
              </a:r>
            </a:p>
            <a:p>
              <a:r>
                <a:rPr lang="en-US" sz="1200">
                  <a:solidFill>
                    <a:srgbClr val="FBB500"/>
                  </a:solidFill>
                  <a:latin typeface="Eurostile" panose="020B0504020202050204" pitchFamily="34" charset="77"/>
                </a:rPr>
                <a:t>16 TB </a:t>
              </a:r>
              <a:r>
                <a:rPr lang="en-US" sz="1200">
                  <a:solidFill>
                    <a:srgbClr val="FBB600"/>
                  </a:solidFill>
                  <a:latin typeface="Eurostile" panose="020B0504020202050204" pitchFamily="34" charset="77"/>
                </a:rPr>
                <a:t>Raw Hard Drive Storage </a:t>
              </a:r>
              <a:endParaRPr lang="en-US" sz="1200">
                <a:solidFill>
                  <a:srgbClr val="FBB500"/>
                </a:solidFill>
                <a:latin typeface="Eurostile" panose="020B0504020202050204" pitchFamily="34" charset="77"/>
              </a:endParaRPr>
            </a:p>
            <a:p>
              <a:r>
                <a:rPr lang="en-US" sz="1200">
                  <a:solidFill>
                    <a:srgbClr val="FBB500"/>
                  </a:solidFill>
                  <a:latin typeface="Eurostile" panose="020B0504020202050204" pitchFamily="34" charset="77"/>
                </a:rPr>
                <a:t>512 GB RAM</a:t>
              </a:r>
              <a:br>
                <a:rPr lang="en-US" sz="1400">
                  <a:solidFill>
                    <a:schemeClr val="tx1"/>
                  </a:solidFill>
                  <a:latin typeface="Eurostile" panose="020B0504020202050204" pitchFamily="34" charset="77"/>
                </a:rPr>
              </a:br>
              <a:endParaRPr lang="en-US" sz="1400">
                <a:solidFill>
                  <a:schemeClr val="tx1"/>
                </a:solidFill>
                <a:latin typeface="Eurostile" panose="020B0504020202050204" pitchFamily="34" charset="77"/>
              </a:endParaRPr>
            </a:p>
          </p:txBody>
        </p:sp>
        <p:cxnSp>
          <p:nvCxnSpPr>
            <p:cNvPr id="72" name="Straight Connector 71">
              <a:extLst>
                <a:ext uri="{FF2B5EF4-FFF2-40B4-BE49-F238E27FC236}">
                  <a16:creationId xmlns:a16="http://schemas.microsoft.com/office/drawing/2014/main" id="{7590F797-F08E-4342-9A4E-A1953D6B79BD}"/>
                </a:ext>
              </a:extLst>
            </p:cNvPr>
            <p:cNvCxnSpPr>
              <a:cxnSpLocks/>
            </p:cNvCxnSpPr>
            <p:nvPr/>
          </p:nvCxnSpPr>
          <p:spPr>
            <a:xfrm>
              <a:off x="405703" y="4162076"/>
              <a:ext cx="2487469" cy="0"/>
            </a:xfrm>
            <a:prstGeom prst="line">
              <a:avLst/>
            </a:prstGeom>
            <a:ln w="47625">
              <a:solidFill>
                <a:srgbClr val="EFB210"/>
              </a:solidFill>
            </a:ln>
          </p:spPr>
          <p:style>
            <a:lnRef idx="1">
              <a:schemeClr val="accent1"/>
            </a:lnRef>
            <a:fillRef idx="0">
              <a:schemeClr val="accent1"/>
            </a:fillRef>
            <a:effectRef idx="0">
              <a:schemeClr val="accent1"/>
            </a:effectRef>
            <a:fontRef idx="minor">
              <a:schemeClr val="tx1"/>
            </a:fontRef>
          </p:style>
        </p:cxnSp>
        <p:sp>
          <p:nvSpPr>
            <p:cNvPr id="73" name="Rounded Rectangle 72">
              <a:extLst>
                <a:ext uri="{FF2B5EF4-FFF2-40B4-BE49-F238E27FC236}">
                  <a16:creationId xmlns:a16="http://schemas.microsoft.com/office/drawing/2014/main" id="{48779571-56B3-A944-809F-A8B63DAD62E1}"/>
                </a:ext>
              </a:extLst>
            </p:cNvPr>
            <p:cNvSpPr/>
            <p:nvPr/>
          </p:nvSpPr>
          <p:spPr>
            <a:xfrm>
              <a:off x="254216" y="3838154"/>
              <a:ext cx="2768380" cy="1310258"/>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191128C2-17D3-BD48-BBA7-5EE61E5033A8}"/>
              </a:ext>
            </a:extLst>
          </p:cNvPr>
          <p:cNvGrpSpPr/>
          <p:nvPr/>
        </p:nvGrpSpPr>
        <p:grpSpPr>
          <a:xfrm>
            <a:off x="5483672" y="5380770"/>
            <a:ext cx="4189197" cy="1534506"/>
            <a:chOff x="254216" y="3838153"/>
            <a:chExt cx="4189197" cy="1534506"/>
          </a:xfrm>
        </p:grpSpPr>
        <p:sp>
          <p:nvSpPr>
            <p:cNvPr id="75" name="Rectangle 74">
              <a:extLst>
                <a:ext uri="{FF2B5EF4-FFF2-40B4-BE49-F238E27FC236}">
                  <a16:creationId xmlns:a16="http://schemas.microsoft.com/office/drawing/2014/main" id="{A8A377F0-7117-A44D-8B9F-9E1CA7134903}"/>
                </a:ext>
              </a:extLst>
            </p:cNvPr>
            <p:cNvSpPr/>
            <p:nvPr/>
          </p:nvSpPr>
          <p:spPr>
            <a:xfrm>
              <a:off x="315832" y="3879943"/>
              <a:ext cx="4127581" cy="1492716"/>
            </a:xfrm>
            <a:prstGeom prst="rect">
              <a:avLst/>
            </a:prstGeom>
          </p:spPr>
          <p:txBody>
            <a:bodyPr wrap="square">
              <a:spAutoFit/>
            </a:bodyPr>
            <a:lstStyle/>
            <a:p>
              <a:r>
                <a:rPr lang="en-US" sz="1200" b="1">
                  <a:solidFill>
                    <a:schemeClr val="bg1"/>
                  </a:solidFill>
                  <a:latin typeface="Eurostile" panose="020B0504020202050204" pitchFamily="34" charset="77"/>
                </a:rPr>
                <a:t>NAS STORAGE BACK-UP SERVER</a:t>
              </a:r>
            </a:p>
            <a:p>
              <a:endParaRPr lang="en-US" sz="600" b="1">
                <a:solidFill>
                  <a:schemeClr val="tx1">
                    <a:lumMod val="75000"/>
                    <a:lumOff val="25000"/>
                  </a:schemeClr>
                </a:solidFill>
                <a:latin typeface="Eurostile" panose="020B0504020202050204" pitchFamily="34" charset="77"/>
              </a:endParaRPr>
            </a:p>
            <a:p>
              <a:r>
                <a:rPr lang="en-US" sz="1200">
                  <a:solidFill>
                    <a:srgbClr val="FBB600"/>
                  </a:solidFill>
                  <a:latin typeface="Eurostile" panose="020B0504020202050204" pitchFamily="34" charset="77"/>
                </a:rPr>
                <a:t>RAID6</a:t>
              </a:r>
            </a:p>
            <a:p>
              <a:r>
                <a:rPr lang="en-US" sz="1200">
                  <a:solidFill>
                    <a:srgbClr val="FBB600"/>
                  </a:solidFill>
                  <a:latin typeface="Eurostile" panose="020B0504020202050204" pitchFamily="34" charset="77"/>
                </a:rPr>
                <a:t>Single CPU </a:t>
              </a:r>
            </a:p>
            <a:p>
              <a:r>
                <a:rPr lang="en-US" sz="700" i="1">
                  <a:solidFill>
                    <a:schemeClr val="bg1"/>
                  </a:solidFill>
                  <a:latin typeface="Eurostile" panose="020B0504020202050204" pitchFamily="34" charset="77"/>
                </a:rPr>
                <a:t>4 cores, 2.4GHz</a:t>
              </a:r>
            </a:p>
            <a:p>
              <a:r>
                <a:rPr lang="en-US" sz="1200">
                  <a:solidFill>
                    <a:srgbClr val="FBB600"/>
                  </a:solidFill>
                  <a:latin typeface="Eurostile" panose="020B0504020202050204" pitchFamily="34" charset="77"/>
                </a:rPr>
                <a:t>96 TB Raw Hard Drive Storage </a:t>
              </a:r>
            </a:p>
            <a:p>
              <a:r>
                <a:rPr lang="en-US" sz="1200">
                  <a:solidFill>
                    <a:srgbClr val="FBB600"/>
                  </a:solidFill>
                  <a:latin typeface="Eurostile" panose="020B0504020202050204" pitchFamily="34" charset="77"/>
                </a:rPr>
                <a:t>16 GB RAM</a:t>
              </a:r>
              <a:br>
                <a:rPr lang="en-US">
                  <a:solidFill>
                    <a:srgbClr val="FBB600"/>
                  </a:solidFill>
                  <a:latin typeface="Eurostile" panose="020B0504020202050204" pitchFamily="34" charset="77"/>
                </a:rPr>
              </a:br>
              <a:endParaRPr lang="en-US">
                <a:solidFill>
                  <a:srgbClr val="FBB600"/>
                </a:solidFill>
                <a:latin typeface="Eurostile" panose="020B0504020202050204" pitchFamily="34" charset="77"/>
              </a:endParaRPr>
            </a:p>
          </p:txBody>
        </p:sp>
        <p:cxnSp>
          <p:nvCxnSpPr>
            <p:cNvPr id="76" name="Straight Connector 75">
              <a:extLst>
                <a:ext uri="{FF2B5EF4-FFF2-40B4-BE49-F238E27FC236}">
                  <a16:creationId xmlns:a16="http://schemas.microsoft.com/office/drawing/2014/main" id="{35830E26-A7E4-5049-8686-AB7905F6D3B9}"/>
                </a:ext>
              </a:extLst>
            </p:cNvPr>
            <p:cNvCxnSpPr>
              <a:cxnSpLocks/>
            </p:cNvCxnSpPr>
            <p:nvPr/>
          </p:nvCxnSpPr>
          <p:spPr>
            <a:xfrm>
              <a:off x="409944" y="4170543"/>
              <a:ext cx="2513343" cy="0"/>
            </a:xfrm>
            <a:prstGeom prst="line">
              <a:avLst/>
            </a:prstGeom>
            <a:ln w="47625">
              <a:solidFill>
                <a:srgbClr val="EFB210"/>
              </a:solidFill>
            </a:ln>
          </p:spPr>
          <p:style>
            <a:lnRef idx="1">
              <a:schemeClr val="accent1"/>
            </a:lnRef>
            <a:fillRef idx="0">
              <a:schemeClr val="accent1"/>
            </a:fillRef>
            <a:effectRef idx="0">
              <a:schemeClr val="accent1"/>
            </a:effectRef>
            <a:fontRef idx="minor">
              <a:schemeClr val="tx1"/>
            </a:fontRef>
          </p:style>
        </p:cxnSp>
        <p:sp>
          <p:nvSpPr>
            <p:cNvPr id="77" name="Rounded Rectangle 76">
              <a:extLst>
                <a:ext uri="{FF2B5EF4-FFF2-40B4-BE49-F238E27FC236}">
                  <a16:creationId xmlns:a16="http://schemas.microsoft.com/office/drawing/2014/main" id="{6FEA7A70-BE42-0B4F-A844-72E5A28E963B}"/>
                </a:ext>
              </a:extLst>
            </p:cNvPr>
            <p:cNvSpPr/>
            <p:nvPr/>
          </p:nvSpPr>
          <p:spPr>
            <a:xfrm>
              <a:off x="254216" y="3838153"/>
              <a:ext cx="2798496" cy="1253427"/>
            </a:xfrm>
            <a:prstGeom prst="round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Explosion 2 82">
            <a:extLst>
              <a:ext uri="{FF2B5EF4-FFF2-40B4-BE49-F238E27FC236}">
                <a16:creationId xmlns:a16="http://schemas.microsoft.com/office/drawing/2014/main" id="{8D7295C3-B516-8C4D-A4E7-2A12CD95A7B7}"/>
              </a:ext>
            </a:extLst>
          </p:cNvPr>
          <p:cNvSpPr/>
          <p:nvPr/>
        </p:nvSpPr>
        <p:spPr>
          <a:xfrm rot="719573">
            <a:off x="7622033" y="1187334"/>
            <a:ext cx="852321" cy="685346"/>
          </a:xfrm>
          <a:prstGeom prst="irregularSeal2">
            <a:avLst/>
          </a:prstGeom>
          <a:solidFill>
            <a:srgbClr val="FFC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x2</a:t>
            </a:r>
            <a:endParaRPr lang="en-US" sz="1000" b="1">
              <a:solidFill>
                <a:schemeClr val="bg1"/>
              </a:solidFill>
            </a:endParaRPr>
          </a:p>
        </p:txBody>
      </p:sp>
    </p:spTree>
    <p:extLst>
      <p:ext uri="{BB962C8B-B14F-4D97-AF65-F5344CB8AC3E}">
        <p14:creationId xmlns:p14="http://schemas.microsoft.com/office/powerpoint/2010/main" val="2444722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6571398"/>
            <a:ext cx="12174688" cy="278738"/>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8259"/>
            <a:ext cx="12192000" cy="932688"/>
          </a:xfrm>
          <a:prstGeom prst="rect">
            <a:avLst/>
          </a:prstGeom>
          <a:solidFill>
            <a:srgbClr val="000046"/>
          </a:solidFill>
          <a:ln>
            <a:solidFill>
              <a:srgbClr val="371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8" name="Picture_x005f_x0020_1" descr="image001"/>
          <p:cNvPicPr preferRelativeResize="0">
            <a:picLocks noChangeArrowheads="1"/>
          </p:cNvPicPr>
          <p:nvPr/>
        </p:nvPicPr>
        <p:blipFill rotWithShape="1">
          <a:blip r:embed="rId3">
            <a:extLst>
              <a:ext uri="{28A0092B-C50C-407E-A947-70E740481C1C}">
                <a14:useLocalDpi xmlns:a14="http://schemas.microsoft.com/office/drawing/2010/main" val="0"/>
              </a:ext>
            </a:extLst>
          </a:blip>
          <a:srcRect t="84110" b="12076"/>
          <a:stretch/>
        </p:blipFill>
        <p:spPr bwMode="auto">
          <a:xfrm>
            <a:off x="1912" y="892211"/>
            <a:ext cx="12161520" cy="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9431487" y="6543388"/>
            <a:ext cx="2743200" cy="365125"/>
          </a:xfrm>
        </p:spPr>
        <p:txBody>
          <a:bodyPr/>
          <a:lstStyle/>
          <a:p>
            <a:fld id="{F94E996E-3663-46DD-A836-68DDCC271039}" type="slidenum">
              <a:rPr lang="en-US" b="1" smtClean="0">
                <a:solidFill>
                  <a:schemeClr val="bg1"/>
                </a:solidFill>
                <a:latin typeface="Arial" panose="020B0604020202020204" pitchFamily="34" charset="0"/>
                <a:cs typeface="Arial" panose="020B0604020202020204" pitchFamily="34" charset="0"/>
              </a:rPr>
              <a:t>38</a:t>
            </a:fld>
            <a:endParaRPr lang="en-US" b="1">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1617200-FDB2-4D05-BE5E-BB87EA61F8C6}"/>
              </a:ext>
            </a:extLst>
          </p:cNvPr>
          <p:cNvSpPr txBox="1"/>
          <p:nvPr/>
        </p:nvSpPr>
        <p:spPr>
          <a:xfrm>
            <a:off x="72571" y="131188"/>
            <a:ext cx="11829143" cy="646331"/>
          </a:xfrm>
          <a:prstGeom prst="rect">
            <a:avLst/>
          </a:prstGeom>
          <a:noFill/>
        </p:spPr>
        <p:txBody>
          <a:bodyPr wrap="square" rtlCol="0">
            <a:spAutoFit/>
          </a:bodyPr>
          <a:lstStyle/>
          <a:p>
            <a:r>
              <a:rPr lang="en-US" sz="3600" b="1">
                <a:solidFill>
                  <a:srgbClr val="FFC000"/>
                </a:solidFill>
                <a:effectLst>
                  <a:outerShdw blurRad="50800" dist="50800" dir="5400000" algn="ctr" rotWithShape="0">
                    <a:srgbClr val="000000">
                      <a:alpha val="93000"/>
                    </a:srgbClr>
                  </a:outerShdw>
                </a:effectLst>
              </a:rPr>
              <a:t>AI INSTITUTE:  UALBANY Leads Winter Weather Use Case</a:t>
            </a:r>
            <a:endParaRPr lang="en-US" sz="3600" b="1">
              <a:solidFill>
                <a:schemeClr val="bg1"/>
              </a:solidFill>
              <a:effectLst>
                <a:outerShdw blurRad="50800" dist="50800" dir="5400000" algn="ctr" rotWithShape="0">
                  <a:srgbClr val="000000">
                    <a:alpha val="93000"/>
                  </a:srgbClr>
                </a:outerShdw>
              </a:effectLst>
            </a:endParaRPr>
          </a:p>
        </p:txBody>
      </p:sp>
      <p:pic>
        <p:nvPicPr>
          <p:cNvPr id="3" name="Picture 2" descr="Diagram&#10;&#10;Description automatically generated">
            <a:extLst>
              <a:ext uri="{FF2B5EF4-FFF2-40B4-BE49-F238E27FC236}">
                <a16:creationId xmlns:a16="http://schemas.microsoft.com/office/drawing/2014/main" id="{96B302A2-96C3-DE4C-93BA-2A6ABA963D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1681"/>
            <a:ext cx="12192000" cy="4298844"/>
          </a:xfrm>
          <a:prstGeom prst="rect">
            <a:avLst/>
          </a:prstGeom>
        </p:spPr>
      </p:pic>
    </p:spTree>
    <p:extLst>
      <p:ext uri="{BB962C8B-B14F-4D97-AF65-F5344CB8AC3E}">
        <p14:creationId xmlns:p14="http://schemas.microsoft.com/office/powerpoint/2010/main" val="2043001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l="7319" t="26966" r="6415" b="9259"/>
          <a:stretch/>
        </p:blipFill>
        <p:spPr>
          <a:xfrm>
            <a:off x="-1" y="695150"/>
            <a:ext cx="12200657" cy="6197201"/>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85" y="1130012"/>
            <a:ext cx="2580432" cy="1909520"/>
          </a:xfrm>
          <a:prstGeom prst="rect">
            <a:avLst/>
          </a:prstGeom>
        </p:spPr>
      </p:pic>
      <p:sp>
        <p:nvSpPr>
          <p:cNvPr id="41" name="TextBox 40"/>
          <p:cNvSpPr txBox="1"/>
          <p:nvPr/>
        </p:nvSpPr>
        <p:spPr>
          <a:xfrm>
            <a:off x="27845" y="5518270"/>
            <a:ext cx="8139629" cy="1077218"/>
          </a:xfrm>
          <a:prstGeom prst="rect">
            <a:avLst/>
          </a:prstGeom>
          <a:noFill/>
        </p:spPr>
        <p:txBody>
          <a:bodyPr wrap="square" rtlCol="0">
            <a:spAutoFit/>
          </a:bodyPr>
          <a:lstStyle/>
          <a:p>
            <a:r>
              <a:rPr lang="en-US" sz="3200" b="1">
                <a:solidFill>
                  <a:srgbClr val="FFC000"/>
                </a:solidFill>
                <a:effectLst>
                  <a:outerShdw blurRad="50800" dist="50800" dir="5400000" algn="ctr" rotWithShape="0">
                    <a:srgbClr val="000000">
                      <a:alpha val="94000"/>
                    </a:srgbClr>
                  </a:outerShdw>
                </a:effectLst>
                <a:latin typeface="Arial Black" panose="020B0A04020102020204" pitchFamily="34" charset="0"/>
              </a:rPr>
              <a:t>$184M Emerging Technologies &amp; Entrepreneurship Complex (E-TEC)</a:t>
            </a:r>
            <a:endParaRPr lang="en-US" sz="3200" b="1" i="1">
              <a:solidFill>
                <a:srgbClr val="FFC000"/>
              </a:solidFill>
              <a:effectLst>
                <a:outerShdw blurRad="50800" dist="50800" dir="5400000" algn="ctr" rotWithShape="0">
                  <a:srgbClr val="000000">
                    <a:alpha val="94000"/>
                  </a:srgbClr>
                </a:outerShdw>
              </a:effectLst>
              <a:latin typeface="Arial Black" panose="020B0A04020102020204" pitchFamily="34" charset="0"/>
            </a:endParaRPr>
          </a:p>
        </p:txBody>
      </p:sp>
      <p:sp>
        <p:nvSpPr>
          <p:cNvPr id="16" name="Rectangle 15"/>
          <p:cNvSpPr/>
          <p:nvPr/>
        </p:nvSpPr>
        <p:spPr>
          <a:xfrm>
            <a:off x="0" y="-18259"/>
            <a:ext cx="12192000" cy="932688"/>
          </a:xfrm>
          <a:prstGeom prst="rect">
            <a:avLst/>
          </a:prstGeom>
          <a:solidFill>
            <a:srgbClr val="000046"/>
          </a:solidFill>
          <a:ln>
            <a:solidFill>
              <a:srgbClr val="371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extBox 1"/>
          <p:cNvSpPr txBox="1"/>
          <p:nvPr/>
        </p:nvSpPr>
        <p:spPr>
          <a:xfrm>
            <a:off x="58175" y="88864"/>
            <a:ext cx="10388174" cy="707886"/>
          </a:xfrm>
          <a:prstGeom prst="rect">
            <a:avLst/>
          </a:prstGeom>
          <a:noFill/>
          <a:effectLst>
            <a:outerShdw blurRad="50800" dist="50800" dir="5400000" algn="ctr" rotWithShape="0">
              <a:srgbClr val="000000">
                <a:alpha val="93000"/>
              </a:srgbClr>
            </a:outerShdw>
          </a:effectLst>
        </p:spPr>
        <p:txBody>
          <a:bodyPr wrap="square" rtlCol="0">
            <a:spAutoFit/>
          </a:bodyPr>
          <a:lstStyle/>
          <a:p>
            <a:r>
              <a:rPr lang="en-US" sz="4000" b="1">
                <a:solidFill>
                  <a:srgbClr val="FBB500"/>
                </a:solidFill>
              </a:rPr>
              <a:t>Building a State of the Art R&amp;D Hub</a:t>
            </a:r>
          </a:p>
        </p:txBody>
      </p:sp>
      <p:pic>
        <p:nvPicPr>
          <p:cNvPr id="19" name="Picture_x005f_x0020_1" descr="image001"/>
          <p:cNvPicPr preferRelativeResize="0">
            <a:picLocks noChangeArrowheads="1"/>
          </p:cNvPicPr>
          <p:nvPr/>
        </p:nvPicPr>
        <p:blipFill rotWithShape="1">
          <a:blip r:embed="rId4">
            <a:extLst>
              <a:ext uri="{28A0092B-C50C-407E-A947-70E740481C1C}">
                <a14:useLocalDpi xmlns:a14="http://schemas.microsoft.com/office/drawing/2010/main" val="0"/>
              </a:ext>
            </a:extLst>
          </a:blip>
          <a:srcRect t="84110" b="12076"/>
          <a:stretch/>
        </p:blipFill>
        <p:spPr bwMode="auto">
          <a:xfrm>
            <a:off x="1912" y="892211"/>
            <a:ext cx="12161520" cy="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68580" y="6571397"/>
            <a:ext cx="12285150" cy="286603"/>
          </a:xfrm>
          <a:prstGeom prst="rect">
            <a:avLst/>
          </a:prstGeom>
          <a:solidFill>
            <a:srgbClr val="00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lide Number Placeholder 4"/>
          <p:cNvSpPr txBox="1">
            <a:spLocks/>
          </p:cNvSpPr>
          <p:nvPr/>
        </p:nvSpPr>
        <p:spPr>
          <a:xfrm>
            <a:off x="9457457" y="65272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32CEDB-F088-458B-A90A-97BE7FA95461}" type="slidenum">
              <a:rPr lang="en-US" b="1" smtClean="0">
                <a:solidFill>
                  <a:schemeClr val="bg1"/>
                </a:solidFill>
                <a:latin typeface="Arial" panose="020B0604020202020204" pitchFamily="34" charset="0"/>
                <a:cs typeface="Arial" panose="020B0604020202020204" pitchFamily="34" charset="0"/>
              </a:rPr>
              <a:t>39</a:t>
            </a:fld>
            <a:endParaRPr lang="en-US" b="1">
              <a:solidFill>
                <a:schemeClr val="bg1"/>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2413" y="49369"/>
            <a:ext cx="1050384" cy="777284"/>
          </a:xfrm>
          <a:prstGeom prst="rect">
            <a:avLst/>
          </a:prstGeom>
        </p:spPr>
      </p:pic>
    </p:spTree>
    <p:extLst>
      <p:ext uri="{BB962C8B-B14F-4D97-AF65-F5344CB8AC3E}">
        <p14:creationId xmlns:p14="http://schemas.microsoft.com/office/powerpoint/2010/main" val="3241854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F1E6A5-A46C-4C47-974F-3741ECA5DDE8}"/>
              </a:ext>
            </a:extLst>
          </p:cNvPr>
          <p:cNvSpPr/>
          <p:nvPr/>
        </p:nvSpPr>
        <p:spPr>
          <a:xfrm>
            <a:off x="987972" y="101788"/>
            <a:ext cx="10016359" cy="6001643"/>
          </a:xfrm>
          <a:prstGeom prst="rect">
            <a:avLst/>
          </a:prstGeom>
        </p:spPr>
        <p:txBody>
          <a:bodyPr wrap="square">
            <a:spAutoFit/>
          </a:bodyPr>
          <a:lstStyle/>
          <a:p>
            <a:pPr algn="ctr"/>
            <a:r>
              <a:rPr lang="en-US" sz="2400" b="1">
                <a:latin typeface="Cambria" panose="02040503050406030204" pitchFamily="18" charset="0"/>
                <a:ea typeface="Cambria" panose="02040503050406030204" pitchFamily="18" charset="0"/>
                <a:cs typeface="Cambria" panose="02040503050406030204" pitchFamily="18" charset="0"/>
              </a:rPr>
              <a:t>ATM 505 INTRODUCTION TO ATMOSPHERIC PHYSICS II</a:t>
            </a:r>
            <a:endParaRPr lang="en-US">
              <a:latin typeface="Cambria" panose="02040503050406030204" pitchFamily="18" charset="0"/>
              <a:ea typeface="Cambria" panose="02040503050406030204" pitchFamily="18" charset="0"/>
              <a:cs typeface="Cambria" panose="02040503050406030204" pitchFamily="18" charset="0"/>
            </a:endParaRPr>
          </a:p>
          <a:p>
            <a:r>
              <a:rPr lang="en-US">
                <a:latin typeface="Cambria" panose="02040503050406030204" pitchFamily="18" charset="0"/>
                <a:ea typeface="Cambria" panose="02040503050406030204" pitchFamily="18" charset="0"/>
                <a:cs typeface="Cambria" panose="02040503050406030204" pitchFamily="18" charset="0"/>
              </a:rPr>
              <a:t> </a:t>
            </a:r>
          </a:p>
          <a:p>
            <a:endParaRPr lang="en-US">
              <a:latin typeface="Cambria" panose="02040503050406030204" pitchFamily="18" charset="0"/>
              <a:ea typeface="Cambria" panose="02040503050406030204" pitchFamily="18" charset="0"/>
              <a:cs typeface="Cambria" panose="02040503050406030204" pitchFamily="18" charset="0"/>
            </a:endParaRPr>
          </a:p>
          <a:p>
            <a:r>
              <a:rPr lang="en-US">
                <a:latin typeface="Cambria" panose="02040503050406030204" pitchFamily="18" charset="0"/>
                <a:ea typeface="Cambria" panose="02040503050406030204" pitchFamily="18" charset="0"/>
                <a:cs typeface="Cambria" panose="02040503050406030204" pitchFamily="18" charset="0"/>
              </a:rPr>
              <a:t>Instructor:	Chris </a:t>
            </a:r>
            <a:r>
              <a:rPr lang="en-US" err="1">
                <a:latin typeface="Cambria" panose="02040503050406030204" pitchFamily="18" charset="0"/>
                <a:ea typeface="Cambria" panose="02040503050406030204" pitchFamily="18" charset="0"/>
                <a:cs typeface="Cambria" panose="02040503050406030204" pitchFamily="18" charset="0"/>
              </a:rPr>
              <a:t>Thorncroft</a:t>
            </a:r>
            <a:r>
              <a:rPr lang="en-US">
                <a:latin typeface="Cambria" panose="02040503050406030204" pitchFamily="18" charset="0"/>
                <a:ea typeface="Cambria" panose="02040503050406030204" pitchFamily="18" charset="0"/>
                <a:cs typeface="Cambria" panose="02040503050406030204" pitchFamily="18" charset="0"/>
              </a:rPr>
              <a:t>	</a:t>
            </a:r>
            <a:r>
              <a:rPr lang="en-US">
                <a:solidFill>
                  <a:srgbClr val="0000FF"/>
                </a:solidFill>
                <a:latin typeface="Cambria" panose="02040503050406030204" pitchFamily="18" charset="0"/>
                <a:ea typeface="Cambria" panose="02040503050406030204" pitchFamily="18" charset="0"/>
                <a:cs typeface="Cambria" panose="02040503050406030204" pitchFamily="18" charset="0"/>
                <a:hlinkClick r:id="rId2"/>
              </a:rPr>
              <a:t>cthorncroft@albany.edu</a:t>
            </a:r>
            <a:r>
              <a:rPr lang="en-US">
                <a:latin typeface="Cambria" panose="02040503050406030204" pitchFamily="18" charset="0"/>
                <a:ea typeface="Cambria" panose="02040503050406030204" pitchFamily="18" charset="0"/>
                <a:cs typeface="Cambria" panose="02040503050406030204" pitchFamily="18" charset="0"/>
              </a:rPr>
              <a:t>    	</a:t>
            </a:r>
          </a:p>
          <a:p>
            <a:r>
              <a:rPr lang="en-US">
                <a:latin typeface="Cambria" panose="02040503050406030204" pitchFamily="18" charset="0"/>
                <a:ea typeface="Cambria" panose="02040503050406030204" pitchFamily="18" charset="0"/>
                <a:cs typeface="Cambria" panose="02040503050406030204" pitchFamily="18" charset="0"/>
              </a:rPr>
              <a:t>Office Hours:	Email for appointment</a:t>
            </a:r>
          </a:p>
          <a:p>
            <a:r>
              <a:rPr lang="en-US">
                <a:latin typeface="Cambria" panose="02040503050406030204" pitchFamily="18" charset="0"/>
                <a:ea typeface="Cambria" panose="02040503050406030204" pitchFamily="18" charset="0"/>
                <a:cs typeface="Cambria" panose="02040503050406030204" pitchFamily="18" charset="0"/>
              </a:rPr>
              <a:t> </a:t>
            </a:r>
          </a:p>
          <a:p>
            <a:r>
              <a:rPr lang="en-US"/>
              <a:t>Instructor:	Jeff Freedman		</a:t>
            </a:r>
            <a:r>
              <a:rPr lang="en-US">
                <a:hlinkClick r:id="rId3"/>
              </a:rPr>
              <a:t>jfreedman@albany.edu</a:t>
            </a:r>
            <a:endParaRPr lang="en-US"/>
          </a:p>
          <a:p>
            <a:r>
              <a:rPr lang="en-US"/>
              <a:t>Instructor:	</a:t>
            </a:r>
            <a:r>
              <a:rPr lang="en-US" err="1"/>
              <a:t>Jie</a:t>
            </a:r>
            <a:r>
              <a:rPr lang="en-US"/>
              <a:t> Zhang			</a:t>
            </a:r>
            <a:r>
              <a:rPr lang="en-US" u="sng">
                <a:hlinkClick r:id="rId4"/>
              </a:rPr>
              <a:t>jzhang35@albany.edu</a:t>
            </a:r>
            <a:r>
              <a:rPr lang="en-US"/>
              <a:t>	</a:t>
            </a:r>
          </a:p>
          <a:p>
            <a:r>
              <a:rPr lang="en-US"/>
              <a:t>Instructor:	</a:t>
            </a:r>
            <a:r>
              <a:rPr lang="en-US" err="1"/>
              <a:t>Fangqun</a:t>
            </a:r>
            <a:r>
              <a:rPr lang="en-US"/>
              <a:t> Yu		</a:t>
            </a:r>
            <a:r>
              <a:rPr lang="en-US" u="sng">
                <a:hlinkClick r:id="rId5"/>
              </a:rPr>
              <a:t>fyu@albany.edu</a:t>
            </a:r>
            <a:r>
              <a:rPr lang="en-US"/>
              <a:t> </a:t>
            </a:r>
          </a:p>
          <a:p>
            <a:r>
              <a:rPr lang="en-US">
                <a:ea typeface="Cambria" panose="02040503050406030204" pitchFamily="18" charset="0"/>
                <a:cs typeface="Cambria" panose="02040503050406030204" pitchFamily="18" charset="0"/>
              </a:rPr>
              <a:t>Instructor:</a:t>
            </a:r>
            <a:r>
              <a:rPr lang="en-US">
                <a:latin typeface="Cambria" panose="02040503050406030204" pitchFamily="18" charset="0"/>
                <a:ea typeface="Cambria" panose="02040503050406030204" pitchFamily="18" charset="0"/>
                <a:cs typeface="Cambria" panose="02040503050406030204" pitchFamily="18" charset="0"/>
              </a:rPr>
              <a:t>	Sara Lance		</a:t>
            </a:r>
            <a:r>
              <a:rPr lang="en-US">
                <a:latin typeface="Cambria" panose="02040503050406030204" pitchFamily="18" charset="0"/>
                <a:ea typeface="Cambria" panose="02040503050406030204" pitchFamily="18" charset="0"/>
                <a:cs typeface="Cambria" panose="02040503050406030204" pitchFamily="18" charset="0"/>
                <a:hlinkClick r:id="rId6"/>
              </a:rPr>
              <a:t>smlance@albany.edu</a:t>
            </a:r>
            <a:endParaRPr lang="en-US">
              <a:latin typeface="Cambria" panose="02040503050406030204" pitchFamily="18" charset="0"/>
              <a:ea typeface="Cambria" panose="02040503050406030204" pitchFamily="18" charset="0"/>
              <a:cs typeface="Cambria" panose="02040503050406030204" pitchFamily="18" charset="0"/>
            </a:endParaRPr>
          </a:p>
          <a:p>
            <a:r>
              <a:rPr lang="en-US">
                <a:latin typeface="Cambria" panose="02040503050406030204" pitchFamily="18" charset="0"/>
                <a:ea typeface="Cambria" panose="02040503050406030204" pitchFamily="18" charset="0"/>
                <a:cs typeface="Cambria" panose="02040503050406030204" pitchFamily="18" charset="0"/>
              </a:rPr>
              <a:t>	</a:t>
            </a:r>
          </a:p>
          <a:p>
            <a:endParaRPr lang="en-US">
              <a:latin typeface="Cambria" panose="02040503050406030204" pitchFamily="18" charset="0"/>
              <a:ea typeface="Cambria" panose="02040503050406030204" pitchFamily="18" charset="0"/>
              <a:cs typeface="Cambria" panose="02040503050406030204" pitchFamily="18" charset="0"/>
            </a:endParaRPr>
          </a:p>
          <a:p>
            <a:r>
              <a:rPr lang="en-US">
                <a:latin typeface="Cambria" panose="02040503050406030204" pitchFamily="18" charset="0"/>
                <a:ea typeface="Cambria" panose="02040503050406030204" pitchFamily="18" charset="0"/>
                <a:cs typeface="Cambria" panose="02040503050406030204" pitchFamily="18" charset="0"/>
              </a:rPr>
              <a:t>Office Hours for instructors will be provided at the beginning of each Module</a:t>
            </a:r>
          </a:p>
          <a:p>
            <a:r>
              <a:rPr lang="en-US">
                <a:latin typeface="Cambria" panose="02040503050406030204" pitchFamily="18" charset="0"/>
                <a:ea typeface="Cambria" panose="02040503050406030204" pitchFamily="18" charset="0"/>
                <a:cs typeface="Cambria" panose="02040503050406030204" pitchFamily="18" charset="0"/>
              </a:rPr>
              <a:t> 		</a:t>
            </a:r>
          </a:p>
          <a:p>
            <a:r>
              <a:rPr lang="en-US">
                <a:latin typeface="Cambria" panose="02040503050406030204" pitchFamily="18" charset="0"/>
                <a:ea typeface="Cambria" panose="02040503050406030204" pitchFamily="18" charset="0"/>
                <a:cs typeface="Cambria" panose="02040503050406030204" pitchFamily="18" charset="0"/>
              </a:rPr>
              <a:t>Lecture Times:	Mon and Wed		3.00pm-4.20pm</a:t>
            </a:r>
          </a:p>
          <a:p>
            <a:r>
              <a:rPr lang="en-US">
                <a:latin typeface="Cambria" panose="02040503050406030204" pitchFamily="18" charset="0"/>
                <a:ea typeface="Cambria" panose="02040503050406030204" pitchFamily="18" charset="0"/>
                <a:cs typeface="Cambria" panose="02040503050406030204" pitchFamily="18" charset="0"/>
              </a:rPr>
              <a:t>Location:		ETEC 482</a:t>
            </a:r>
          </a:p>
          <a:p>
            <a:r>
              <a:rPr lang="en-US">
                <a:latin typeface="Cambria" panose="02040503050406030204" pitchFamily="18" charset="0"/>
                <a:ea typeface="Cambria" panose="02040503050406030204" pitchFamily="18" charset="0"/>
                <a:cs typeface="Cambria" panose="02040503050406030204" pitchFamily="18" charset="0"/>
              </a:rPr>
              <a:t>Credits:		3</a:t>
            </a:r>
          </a:p>
          <a:p>
            <a:r>
              <a:rPr lang="en-US">
                <a:latin typeface="Cambria" panose="02040503050406030204" pitchFamily="18" charset="0"/>
                <a:ea typeface="Cambria" panose="02040503050406030204" pitchFamily="18" charset="0"/>
                <a:cs typeface="Cambria" panose="02040503050406030204" pitchFamily="18" charset="0"/>
              </a:rPr>
              <a:t> </a:t>
            </a:r>
          </a:p>
          <a:p>
            <a:r>
              <a:rPr lang="en-US" b="1" u="sng">
                <a:latin typeface="Cambria" panose="02040503050406030204" pitchFamily="18" charset="0"/>
                <a:ea typeface="Cambria" panose="02040503050406030204" pitchFamily="18" charset="0"/>
                <a:cs typeface="Cambria" panose="02040503050406030204" pitchFamily="18" charset="0"/>
              </a:rPr>
              <a:t>Prerequisite for Course:</a:t>
            </a:r>
            <a:r>
              <a:rPr lang="en-US">
                <a:latin typeface="Cambria" panose="02040503050406030204" pitchFamily="18" charset="0"/>
                <a:ea typeface="Cambria" panose="02040503050406030204" pitchFamily="18" charset="0"/>
                <a:cs typeface="Cambria" panose="02040503050406030204" pitchFamily="18" charset="0"/>
              </a:rPr>
              <a:t>	ATM504</a:t>
            </a:r>
          </a:p>
          <a:p>
            <a:r>
              <a:rPr lang="en-US">
                <a:latin typeface="Cambria" panose="02040503050406030204" pitchFamily="18" charset="0"/>
                <a:ea typeface="Cambria" panose="02040503050406030204" pitchFamily="18" charset="0"/>
                <a:cs typeface="Cambria" panose="02040503050406030204" pitchFamily="18" charset="0"/>
              </a:rPr>
              <a:t> </a:t>
            </a:r>
          </a:p>
          <a:p>
            <a:r>
              <a:rPr lang="en-US" b="1" u="sng">
                <a:latin typeface="Cambria" panose="02040503050406030204" pitchFamily="18" charset="0"/>
                <a:ea typeface="Cambria" panose="02040503050406030204" pitchFamily="18" charset="0"/>
                <a:cs typeface="Cambria" panose="02040503050406030204" pitchFamily="18" charset="0"/>
              </a:rPr>
              <a:t>Grading Scheme:</a:t>
            </a:r>
            <a:r>
              <a:rPr lang="en-US">
                <a:latin typeface="Cambria" panose="02040503050406030204" pitchFamily="18" charset="0"/>
                <a:ea typeface="Cambria" panose="02040503050406030204" pitchFamily="18" charset="0"/>
                <a:cs typeface="Cambria" panose="02040503050406030204" pitchFamily="18" charset="0"/>
              </a:rPr>
              <a:t>		Graded</a:t>
            </a:r>
          </a:p>
        </p:txBody>
      </p:sp>
    </p:spTree>
    <p:extLst>
      <p:ext uri="{BB962C8B-B14F-4D97-AF65-F5344CB8AC3E}">
        <p14:creationId xmlns:p14="http://schemas.microsoft.com/office/powerpoint/2010/main" val="1796726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793830-84F7-6F4C-93FE-6A9EDBA64B17}"/>
              </a:ext>
            </a:extLst>
          </p:cNvPr>
          <p:cNvSpPr/>
          <p:nvPr/>
        </p:nvSpPr>
        <p:spPr>
          <a:xfrm>
            <a:off x="693683" y="479261"/>
            <a:ext cx="10447283" cy="5632311"/>
          </a:xfrm>
          <a:prstGeom prst="rect">
            <a:avLst/>
          </a:prstGeom>
        </p:spPr>
        <p:txBody>
          <a:bodyPr wrap="square">
            <a:spAutoFit/>
          </a:bodyPr>
          <a:lstStyle/>
          <a:p>
            <a:r>
              <a:rPr lang="en-US" b="1" u="sng">
                <a:latin typeface="Cambria" panose="02040503050406030204" pitchFamily="18" charset="0"/>
                <a:ea typeface="Cambria" panose="02040503050406030204" pitchFamily="18" charset="0"/>
                <a:cs typeface="Cambria" panose="02040503050406030204" pitchFamily="18" charset="0"/>
              </a:rPr>
              <a:t>Aims of Course:</a:t>
            </a:r>
            <a:endParaRPr lang="en-US">
              <a:latin typeface="Cambria" panose="02040503050406030204" pitchFamily="18" charset="0"/>
              <a:ea typeface="Cambria" panose="02040503050406030204" pitchFamily="18" charset="0"/>
              <a:cs typeface="Cambria" panose="02040503050406030204" pitchFamily="18" charset="0"/>
            </a:endParaRPr>
          </a:p>
          <a:p>
            <a:r>
              <a:rPr lang="en-US">
                <a:latin typeface="Cambria" panose="02040503050406030204" pitchFamily="18" charset="0"/>
                <a:ea typeface="Cambria" panose="02040503050406030204" pitchFamily="18" charset="0"/>
                <a:cs typeface="Cambria" panose="02040503050406030204" pitchFamily="18" charset="0"/>
              </a:rPr>
              <a:t> </a:t>
            </a:r>
          </a:p>
          <a:p>
            <a:pPr algn="just"/>
            <a:r>
              <a:rPr lang="en-US">
                <a:latin typeface="Times New Roman" panose="02020603050405020304" pitchFamily="18" charset="0"/>
                <a:ea typeface="Times New Roman" panose="02020603050405020304" pitchFamily="18" charset="0"/>
                <a:cs typeface="Cambria" panose="02040503050406030204" pitchFamily="18" charset="0"/>
              </a:rPr>
              <a:t>The course aims to expose students to the application of physical laws and principles in the following 4 fundamental areas:</a:t>
            </a:r>
            <a:endParaRPr lang="en-US">
              <a:latin typeface="Cambria" panose="02040503050406030204" pitchFamily="18" charset="0"/>
              <a:ea typeface="Cambria" panose="02040503050406030204" pitchFamily="18" charset="0"/>
              <a:cs typeface="Cambria" panose="02040503050406030204" pitchFamily="18" charset="0"/>
            </a:endParaRPr>
          </a:p>
          <a:p>
            <a:r>
              <a:rPr lang="en-US">
                <a:latin typeface="Times New Roman" panose="02020603050405020304" pitchFamily="18" charset="0"/>
                <a:ea typeface="Times New Roman" panose="02020603050405020304" pitchFamily="18" charset="0"/>
                <a:cs typeface="Cambria" panose="02040503050406030204" pitchFamily="18" charset="0"/>
              </a:rPr>
              <a:t> </a:t>
            </a:r>
            <a:endParaRPr lang="en-US">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0"/>
              </a:spcAft>
              <a:buFont typeface="Arial" panose="020B0604020202020204" pitchFamily="34" charset="0"/>
              <a:buChar char="●"/>
            </a:pPr>
            <a:r>
              <a:rPr lang="en-US">
                <a:solidFill>
                  <a:srgbClr val="000000"/>
                </a:solidFill>
                <a:latin typeface="Times New Roman" panose="02020603050405020304" pitchFamily="18" charset="0"/>
                <a:ea typeface="Times New Roman" panose="02020603050405020304" pitchFamily="18" charset="0"/>
                <a:cs typeface="Noto Sans Symbols"/>
              </a:rPr>
              <a:t>Planetary boundary layer</a:t>
            </a:r>
            <a:endParaRPr lang="en-US">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a:solidFill>
                  <a:srgbClr val="000000"/>
                </a:solidFill>
                <a:latin typeface="Times New Roman" panose="02020603050405020304" pitchFamily="18" charset="0"/>
                <a:ea typeface="Times New Roman" panose="02020603050405020304" pitchFamily="18" charset="0"/>
                <a:cs typeface="Noto Sans Symbols"/>
              </a:rPr>
              <a:t>Atmospheric Chemistry</a:t>
            </a:r>
            <a:endParaRPr lang="en-US">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a:solidFill>
                  <a:srgbClr val="000000"/>
                </a:solidFill>
                <a:latin typeface="Times New Roman" panose="02020603050405020304" pitchFamily="18" charset="0"/>
                <a:ea typeface="Times New Roman" panose="02020603050405020304" pitchFamily="18" charset="0"/>
                <a:cs typeface="Noto Sans Symbols"/>
              </a:rPr>
              <a:t>Aerosols</a:t>
            </a:r>
            <a:endParaRPr lang="en-US">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a:solidFill>
                  <a:srgbClr val="000000"/>
                </a:solidFill>
                <a:latin typeface="Times New Roman" panose="02020603050405020304" pitchFamily="18" charset="0"/>
                <a:ea typeface="Times New Roman" panose="02020603050405020304" pitchFamily="18" charset="0"/>
                <a:cs typeface="Noto Sans Symbols"/>
              </a:rPr>
              <a:t>Cloud Microphysics</a:t>
            </a:r>
            <a:endParaRPr lang="en-US">
              <a:latin typeface="Noto Sans Symbols"/>
              <a:ea typeface="Noto Sans Symbols"/>
              <a:cs typeface="Noto Sans Symbols"/>
            </a:endParaRPr>
          </a:p>
          <a:p>
            <a:pPr algn="just"/>
            <a:r>
              <a:rPr lang="en-US">
                <a:latin typeface="Times New Roman" panose="02020603050405020304" pitchFamily="18" charset="0"/>
                <a:ea typeface="Times New Roman" panose="02020603050405020304" pitchFamily="18" charset="0"/>
                <a:cs typeface="Cambria" panose="02040503050406030204" pitchFamily="18" charset="0"/>
              </a:rPr>
              <a:t> </a:t>
            </a:r>
            <a:endParaRPr lang="en-US">
              <a:latin typeface="Cambria" panose="02040503050406030204" pitchFamily="18" charset="0"/>
              <a:ea typeface="Cambria" panose="02040503050406030204" pitchFamily="18" charset="0"/>
              <a:cs typeface="Cambria" panose="02040503050406030204" pitchFamily="18" charset="0"/>
            </a:endParaRPr>
          </a:p>
          <a:p>
            <a:pPr algn="just"/>
            <a:r>
              <a:rPr lang="en-US">
                <a:latin typeface="Times New Roman" panose="02020603050405020304" pitchFamily="18" charset="0"/>
                <a:ea typeface="Times New Roman" panose="02020603050405020304" pitchFamily="18" charset="0"/>
                <a:cs typeface="Cambria" panose="02040503050406030204" pitchFamily="18" charset="0"/>
              </a:rPr>
              <a:t>The course is, by definition, introductory with the goal of exposing students to different areas of atmospheric physics. </a:t>
            </a:r>
            <a:endParaRPr lang="en-US">
              <a:latin typeface="Cambria" panose="02040503050406030204" pitchFamily="18" charset="0"/>
              <a:ea typeface="Cambria" panose="02040503050406030204" pitchFamily="18" charset="0"/>
              <a:cs typeface="Cambria" panose="02040503050406030204" pitchFamily="18" charset="0"/>
            </a:endParaRPr>
          </a:p>
          <a:p>
            <a:pPr algn="just"/>
            <a:r>
              <a:rPr lang="en-US">
                <a:latin typeface="Cambria" panose="02040503050406030204" pitchFamily="18" charset="0"/>
                <a:ea typeface="Cambria" panose="02040503050406030204" pitchFamily="18" charset="0"/>
                <a:cs typeface="Cambria" panose="02040503050406030204" pitchFamily="18" charset="0"/>
              </a:rPr>
              <a:t> </a:t>
            </a:r>
          </a:p>
          <a:p>
            <a:pPr algn="just"/>
            <a:r>
              <a:rPr lang="en-US" b="1" u="sng">
                <a:latin typeface="Times New Roman" panose="02020603050405020304" pitchFamily="18" charset="0"/>
                <a:ea typeface="Times New Roman" panose="02020603050405020304" pitchFamily="18" charset="0"/>
                <a:cs typeface="Cambria" panose="02040503050406030204" pitchFamily="18" charset="0"/>
              </a:rPr>
              <a:t>Course Assessment:</a:t>
            </a:r>
            <a:endParaRPr lang="en-US">
              <a:latin typeface="Cambria" panose="02040503050406030204" pitchFamily="18" charset="0"/>
              <a:ea typeface="Cambria" panose="02040503050406030204" pitchFamily="18" charset="0"/>
              <a:cs typeface="Cambria" panose="02040503050406030204" pitchFamily="18" charset="0"/>
            </a:endParaRPr>
          </a:p>
          <a:p>
            <a:pPr algn="just"/>
            <a:r>
              <a:rPr lang="en-US">
                <a:latin typeface="Times New Roman" panose="02020603050405020304" pitchFamily="18" charset="0"/>
                <a:ea typeface="Times New Roman" panose="02020603050405020304" pitchFamily="18" charset="0"/>
                <a:cs typeface="Cambria" panose="02040503050406030204" pitchFamily="18" charset="0"/>
              </a:rPr>
              <a:t> </a:t>
            </a:r>
            <a:endParaRPr lang="en-US">
              <a:latin typeface="Cambria" panose="02040503050406030204" pitchFamily="18" charset="0"/>
              <a:ea typeface="Cambria" panose="02040503050406030204" pitchFamily="18" charset="0"/>
              <a:cs typeface="Cambria" panose="02040503050406030204" pitchFamily="18" charset="0"/>
            </a:endParaRPr>
          </a:p>
          <a:p>
            <a:pPr marR="0" lvl="0" algn="just">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cs typeface="Cambria" panose="02040503050406030204" pitchFamily="18" charset="0"/>
              </a:rPr>
              <a:t>1. First Exam		Modules (1-2) March 6</a:t>
            </a:r>
            <a:r>
              <a:rPr lang="en-US" baseline="30000">
                <a:solidFill>
                  <a:srgbClr val="000000"/>
                </a:solidFill>
                <a:latin typeface="Times New Roman" panose="02020603050405020304" pitchFamily="18" charset="0"/>
                <a:ea typeface="Times New Roman" panose="02020603050405020304" pitchFamily="18" charset="0"/>
                <a:cs typeface="Cambria" panose="02040503050406030204" pitchFamily="18" charset="0"/>
              </a:rPr>
              <a:t>th</a:t>
            </a:r>
            <a:r>
              <a:rPr lang="en-US">
                <a:solidFill>
                  <a:srgbClr val="000000"/>
                </a:solidFill>
                <a:latin typeface="Times New Roman" panose="02020603050405020304" pitchFamily="18" charset="0"/>
                <a:ea typeface="Times New Roman" panose="02020603050405020304" pitchFamily="18" charset="0"/>
                <a:cs typeface="Cambria" panose="02040503050406030204" pitchFamily="18" charset="0"/>
              </a:rPr>
              <a:t>   (in class time)	34%</a:t>
            </a:r>
            <a:endParaRPr lang="en-US">
              <a:solidFill>
                <a:srgbClr val="000000"/>
              </a:solidFill>
              <a:latin typeface="Cambria" panose="02040503050406030204" pitchFamily="18" charset="0"/>
              <a:ea typeface="Cambria" panose="02040503050406030204" pitchFamily="18" charset="0"/>
              <a:cs typeface="Cambria" panose="02040503050406030204" pitchFamily="18" charset="0"/>
            </a:endParaRPr>
          </a:p>
          <a:p>
            <a:pPr marL="457200" marR="0" algn="just">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cs typeface="Cambria" panose="02040503050406030204" pitchFamily="18" charset="0"/>
              </a:rPr>
              <a:t> </a:t>
            </a:r>
            <a:endParaRPr lang="en-US">
              <a:latin typeface="Cambria" panose="02040503050406030204" pitchFamily="18" charset="0"/>
              <a:ea typeface="Cambria" panose="02040503050406030204" pitchFamily="18" charset="0"/>
              <a:cs typeface="Cambria" panose="02040503050406030204" pitchFamily="18" charset="0"/>
            </a:endParaRPr>
          </a:p>
          <a:p>
            <a:pPr marR="0" lvl="0" algn="just">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cs typeface="Cambria" panose="02040503050406030204" pitchFamily="18" charset="0"/>
              </a:rPr>
              <a:t>2. Four problem sets	Given one week to do them (8% each)		32%</a:t>
            </a:r>
            <a:endParaRPr lang="en-US">
              <a:solidFill>
                <a:srgbClr val="000000"/>
              </a:solidFill>
              <a:latin typeface="Cambria" panose="02040503050406030204" pitchFamily="18" charset="0"/>
              <a:ea typeface="Cambria" panose="02040503050406030204" pitchFamily="18" charset="0"/>
              <a:cs typeface="Cambria" panose="02040503050406030204" pitchFamily="18" charset="0"/>
            </a:endParaRPr>
          </a:p>
          <a:p>
            <a:pPr algn="just"/>
            <a:r>
              <a:rPr lang="en-US">
                <a:latin typeface="Times New Roman" panose="02020603050405020304" pitchFamily="18" charset="0"/>
                <a:ea typeface="Times New Roman" panose="02020603050405020304" pitchFamily="18" charset="0"/>
                <a:cs typeface="Cambria" panose="02040503050406030204" pitchFamily="18" charset="0"/>
              </a:rPr>
              <a:t> </a:t>
            </a:r>
            <a:endParaRPr lang="en-US">
              <a:latin typeface="Cambria" panose="02040503050406030204" pitchFamily="18" charset="0"/>
              <a:ea typeface="Cambria" panose="02040503050406030204" pitchFamily="18" charset="0"/>
              <a:cs typeface="Cambria" panose="02040503050406030204" pitchFamily="18" charset="0"/>
            </a:endParaRPr>
          </a:p>
          <a:p>
            <a:pPr marR="0" lvl="0" algn="just">
              <a:spcBef>
                <a:spcPts val="0"/>
              </a:spcBef>
              <a:spcAft>
                <a:spcPts val="0"/>
              </a:spcAft>
            </a:pPr>
            <a:r>
              <a:rPr lang="en-US">
                <a:solidFill>
                  <a:srgbClr val="000000"/>
                </a:solidFill>
                <a:latin typeface="Times New Roman" panose="02020603050405020304" pitchFamily="18" charset="0"/>
                <a:ea typeface="Times New Roman" panose="02020603050405020304" pitchFamily="18" charset="0"/>
                <a:cs typeface="Cambria" panose="02040503050406030204" pitchFamily="18" charset="0"/>
              </a:rPr>
              <a:t>3. Second exam		Modules (3-4) May 9</a:t>
            </a:r>
            <a:r>
              <a:rPr lang="en-US" baseline="30000">
                <a:solidFill>
                  <a:srgbClr val="000000"/>
                </a:solidFill>
                <a:latin typeface="Times New Roman" panose="02020603050405020304" pitchFamily="18" charset="0"/>
                <a:ea typeface="Times New Roman" panose="02020603050405020304" pitchFamily="18" charset="0"/>
                <a:cs typeface="Cambria" panose="02040503050406030204" pitchFamily="18" charset="0"/>
              </a:rPr>
              <a:t>th</a:t>
            </a:r>
            <a:r>
              <a:rPr lang="en-US">
                <a:solidFill>
                  <a:srgbClr val="000000"/>
                </a:solidFill>
                <a:latin typeface="Times New Roman" panose="02020603050405020304" pitchFamily="18" charset="0"/>
                <a:ea typeface="Times New Roman" panose="02020603050405020304" pitchFamily="18" charset="0"/>
                <a:cs typeface="Cambria" panose="02040503050406030204" pitchFamily="18" charset="0"/>
              </a:rPr>
              <a:t> (3.30pm-5.30pm)	34%</a:t>
            </a:r>
            <a:endParaRPr lang="en-US">
              <a:solidFill>
                <a:srgbClr val="00000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511724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783229-82C3-6F41-9C9C-80468AC1B96A}"/>
              </a:ext>
            </a:extLst>
          </p:cNvPr>
          <p:cNvSpPr/>
          <p:nvPr/>
        </p:nvSpPr>
        <p:spPr>
          <a:xfrm>
            <a:off x="693684" y="89624"/>
            <a:ext cx="8639503" cy="6678751"/>
          </a:xfrm>
          <a:prstGeom prst="rect">
            <a:avLst/>
          </a:prstGeom>
        </p:spPr>
        <p:txBody>
          <a:bodyPr wrap="square">
            <a:spAutoFit/>
          </a:bodyPr>
          <a:lstStyle/>
          <a:p>
            <a:r>
              <a:rPr lang="en-US" b="1" u="sng">
                <a:latin typeface="Times New Roman" panose="02020603050405020304" pitchFamily="18" charset="0"/>
                <a:ea typeface="Times New Roman" panose="02020603050405020304" pitchFamily="18" charset="0"/>
                <a:cs typeface="Cambria" panose="02040503050406030204" pitchFamily="18" charset="0"/>
              </a:rPr>
              <a:t>Homework policy</a:t>
            </a:r>
            <a:endParaRPr lang="en-US">
              <a:latin typeface="Cambria" panose="02040503050406030204" pitchFamily="18" charset="0"/>
              <a:ea typeface="Cambria" panose="02040503050406030204" pitchFamily="18" charset="0"/>
              <a:cs typeface="Cambria" panose="02040503050406030204" pitchFamily="18" charset="0"/>
            </a:endParaRPr>
          </a:p>
          <a:p>
            <a:r>
              <a:rPr lang="en-US" sz="1200">
                <a:latin typeface="Helvetica Neue" panose="02000503000000020004" pitchFamily="2" charset="0"/>
                <a:ea typeface="Helvetica Neue" panose="02000503000000020004" pitchFamily="2" charset="0"/>
                <a:cs typeface="Helvetica Neue" panose="02000503000000020004" pitchFamily="2" charset="0"/>
              </a:rPr>
              <a:t> </a:t>
            </a:r>
            <a:endParaRPr lang="en-US">
              <a:latin typeface="Cambria" panose="02040503050406030204" pitchFamily="18" charset="0"/>
              <a:ea typeface="Cambria" panose="02040503050406030204" pitchFamily="18" charset="0"/>
              <a:cs typeface="Cambria" panose="02040503050406030204" pitchFamily="18" charset="0"/>
            </a:endParaRPr>
          </a:p>
          <a:p>
            <a:pPr algn="just"/>
            <a:r>
              <a:rPr lang="en-US">
                <a:latin typeface="Times New Roman" panose="02020603050405020304" pitchFamily="18" charset="0"/>
                <a:ea typeface="Times New Roman" panose="02020603050405020304" pitchFamily="18" charset="0"/>
                <a:cs typeface="Cambria" panose="02040503050406030204" pitchFamily="18" charset="0"/>
              </a:rPr>
              <a:t>Each Module has a homework. You have 1 week to complete and hand them in by the end of the class that they are due in.</a:t>
            </a:r>
            <a:endParaRPr lang="en-US">
              <a:latin typeface="Cambria" panose="02040503050406030204" pitchFamily="18" charset="0"/>
              <a:ea typeface="Cambria" panose="02040503050406030204" pitchFamily="18" charset="0"/>
              <a:cs typeface="Cambria" panose="02040503050406030204" pitchFamily="18" charset="0"/>
            </a:endParaRPr>
          </a:p>
          <a:p>
            <a:r>
              <a:rPr lang="en-US">
                <a:latin typeface="Times New Roman" panose="02020603050405020304" pitchFamily="18" charset="0"/>
                <a:ea typeface="Times New Roman" panose="02020603050405020304" pitchFamily="18" charset="0"/>
                <a:cs typeface="Cambria" panose="02040503050406030204" pitchFamily="18" charset="0"/>
              </a:rPr>
              <a:t> </a:t>
            </a:r>
            <a:endParaRPr lang="en-US">
              <a:latin typeface="Cambria" panose="02040503050406030204" pitchFamily="18" charset="0"/>
              <a:ea typeface="Cambria" panose="02040503050406030204" pitchFamily="18" charset="0"/>
              <a:cs typeface="Cambria" panose="02040503050406030204" pitchFamily="18" charset="0"/>
            </a:endParaRPr>
          </a:p>
          <a:p>
            <a:pPr algn="just"/>
            <a:r>
              <a:rPr lang="en-US">
                <a:latin typeface="Times New Roman" panose="02020603050405020304" pitchFamily="18" charset="0"/>
                <a:ea typeface="Times New Roman" panose="02020603050405020304" pitchFamily="18" charset="0"/>
                <a:cs typeface="Cambria" panose="02040503050406030204" pitchFamily="18" charset="0"/>
              </a:rPr>
              <a:t>LATE HOMEWORK will incur a penalty of 15% per day unless there is a documented and legitimate reason such as a health issue or travel to a conference or fieldwork etc. Homework will not be accepted after the answers have been graded and returned to the rest of the class.</a:t>
            </a:r>
            <a:endParaRPr lang="en-US">
              <a:latin typeface="Cambria" panose="02040503050406030204" pitchFamily="18" charset="0"/>
              <a:ea typeface="Cambria" panose="02040503050406030204" pitchFamily="18" charset="0"/>
              <a:cs typeface="Cambria" panose="02040503050406030204" pitchFamily="18" charset="0"/>
            </a:endParaRPr>
          </a:p>
          <a:p>
            <a:r>
              <a:rPr lang="en-US" sz="1200">
                <a:latin typeface="Helvetica Neue" panose="02000503000000020004" pitchFamily="2" charset="0"/>
                <a:ea typeface="Helvetica Neue" panose="02000503000000020004" pitchFamily="2" charset="0"/>
                <a:cs typeface="Helvetica Neue" panose="02000503000000020004" pitchFamily="2" charset="0"/>
              </a:rPr>
              <a:t> </a:t>
            </a:r>
            <a:endParaRPr lang="en-US">
              <a:latin typeface="Cambria" panose="02040503050406030204" pitchFamily="18" charset="0"/>
              <a:ea typeface="Cambria" panose="02040503050406030204" pitchFamily="18" charset="0"/>
              <a:cs typeface="Cambria" panose="02040503050406030204" pitchFamily="18" charset="0"/>
            </a:endParaRPr>
          </a:p>
          <a:p>
            <a:r>
              <a:rPr lang="en-US" sz="1200">
                <a:latin typeface="Helvetica Neue" panose="02000503000000020004" pitchFamily="2" charset="0"/>
                <a:ea typeface="Helvetica Neue" panose="02000503000000020004" pitchFamily="2" charset="0"/>
                <a:cs typeface="Helvetica Neue" panose="02000503000000020004" pitchFamily="2" charset="0"/>
              </a:rPr>
              <a:t> </a:t>
            </a:r>
            <a:endParaRPr lang="en-US">
              <a:latin typeface="Cambria" panose="02040503050406030204" pitchFamily="18" charset="0"/>
              <a:ea typeface="Cambria" panose="02040503050406030204" pitchFamily="18" charset="0"/>
              <a:cs typeface="Cambria" panose="02040503050406030204" pitchFamily="18" charset="0"/>
            </a:endParaRPr>
          </a:p>
          <a:p>
            <a:r>
              <a:rPr lang="en-US" b="1" u="sng">
                <a:latin typeface="Times New Roman" panose="02020603050405020304" pitchFamily="18" charset="0"/>
                <a:ea typeface="Times New Roman" panose="02020603050405020304" pitchFamily="18" charset="0"/>
                <a:cs typeface="Cambria" panose="02040503050406030204" pitchFamily="18" charset="0"/>
              </a:rPr>
              <a:t>Academic integrity</a:t>
            </a:r>
            <a:endParaRPr lang="en-US">
              <a:latin typeface="Cambria" panose="02040503050406030204" pitchFamily="18" charset="0"/>
              <a:ea typeface="Cambria" panose="02040503050406030204" pitchFamily="18" charset="0"/>
              <a:cs typeface="Cambria" panose="02040503050406030204" pitchFamily="18" charset="0"/>
            </a:endParaRPr>
          </a:p>
          <a:p>
            <a:r>
              <a:rPr lang="en-US" sz="1200">
                <a:latin typeface="Helvetica Neue" panose="02000503000000020004" pitchFamily="2" charset="0"/>
                <a:ea typeface="Helvetica Neue" panose="02000503000000020004" pitchFamily="2" charset="0"/>
                <a:cs typeface="Helvetica Neue" panose="02000503000000020004" pitchFamily="2" charset="0"/>
              </a:rPr>
              <a:t> </a:t>
            </a:r>
            <a:endParaRPr lang="en-US">
              <a:latin typeface="Cambria" panose="02040503050406030204" pitchFamily="18" charset="0"/>
              <a:ea typeface="Cambria" panose="02040503050406030204" pitchFamily="18" charset="0"/>
              <a:cs typeface="Cambria" panose="02040503050406030204" pitchFamily="18" charset="0"/>
            </a:endParaRPr>
          </a:p>
          <a:p>
            <a:pPr algn="just"/>
            <a:r>
              <a:rPr lang="en-US">
                <a:latin typeface="Times New Roman" panose="02020603050405020304" pitchFamily="18" charset="0"/>
                <a:ea typeface="Times New Roman" panose="02020603050405020304" pitchFamily="18" charset="0"/>
                <a:cs typeface="Cambria" panose="02040503050406030204" pitchFamily="18" charset="0"/>
              </a:rPr>
              <a:t>We encourage an atmosphere of open inquiry and mutual respect. While collaborations with fellow students on homework is permissible you must always submit your own work and your own thoughts, and give proper credit to others for previous work and ideas. Every student must be familiar with the standards of academic integrity at </a:t>
            </a:r>
            <a:r>
              <a:rPr lang="en-US" err="1">
                <a:latin typeface="Times New Roman" panose="02020603050405020304" pitchFamily="18" charset="0"/>
                <a:ea typeface="Times New Roman" panose="02020603050405020304" pitchFamily="18" charset="0"/>
                <a:cs typeface="Cambria" panose="02040503050406030204" pitchFamily="18" charset="0"/>
              </a:rPr>
              <a:t>UAlbany</a:t>
            </a:r>
            <a:r>
              <a:rPr lang="en-US">
                <a:latin typeface="Times New Roman" panose="02020603050405020304" pitchFamily="18" charset="0"/>
                <a:ea typeface="Times New Roman" panose="02020603050405020304" pitchFamily="18" charset="0"/>
                <a:cs typeface="Cambria" panose="02040503050406030204" pitchFamily="18" charset="0"/>
              </a:rPr>
              <a:t>. Claims of ignorance, of unintentional error, or of academic or personal pressures are not sufficient reasons for violations of academic integrity. Please review these policies in the Graduate Bulletin at </a:t>
            </a:r>
            <a:r>
              <a:rPr lang="en-US" u="sng">
                <a:solidFill>
                  <a:srgbClr val="0000FF"/>
                </a:solidFill>
                <a:latin typeface="Times New Roman" panose="02020603050405020304" pitchFamily="18" charset="0"/>
                <a:ea typeface="Times New Roman" panose="02020603050405020304" pitchFamily="18" charset="0"/>
                <a:cs typeface="Cambria" panose="02040503050406030204" pitchFamily="18" charset="0"/>
                <a:hlinkClick r:id="rId2"/>
              </a:rPr>
              <a:t>http://www.albany.edu/graduatebulletin/requirements_degree.htm</a:t>
            </a:r>
            <a:endParaRPr lang="en-US">
              <a:latin typeface="Cambria" panose="02040503050406030204" pitchFamily="18" charset="0"/>
              <a:ea typeface="Cambria" panose="02040503050406030204" pitchFamily="18" charset="0"/>
              <a:cs typeface="Cambria" panose="02040503050406030204" pitchFamily="18" charset="0"/>
            </a:endParaRPr>
          </a:p>
          <a:p>
            <a:pPr algn="just"/>
            <a:r>
              <a:rPr lang="en-US">
                <a:latin typeface="Times New Roman" panose="02020603050405020304" pitchFamily="18" charset="0"/>
                <a:ea typeface="Times New Roman" panose="02020603050405020304" pitchFamily="18" charset="0"/>
                <a:cs typeface="Cambria" panose="02040503050406030204" pitchFamily="18" charset="0"/>
              </a:rPr>
              <a:t> </a:t>
            </a:r>
            <a:endParaRPr lang="en-US">
              <a:latin typeface="Cambria" panose="02040503050406030204" pitchFamily="18" charset="0"/>
              <a:ea typeface="Cambria" panose="02040503050406030204" pitchFamily="18" charset="0"/>
              <a:cs typeface="Cambria" panose="02040503050406030204" pitchFamily="18" charset="0"/>
            </a:endParaRPr>
          </a:p>
          <a:p>
            <a:r>
              <a:rPr lang="en-US" b="1" u="sng">
                <a:solidFill>
                  <a:srgbClr val="000000"/>
                </a:solidFill>
                <a:latin typeface="Times New Roman" panose="02020603050405020304" pitchFamily="18" charset="0"/>
                <a:ea typeface="Times New Roman" panose="02020603050405020304" pitchFamily="18" charset="0"/>
                <a:cs typeface="Cambria" panose="02040503050406030204" pitchFamily="18" charset="0"/>
              </a:rPr>
              <a:t>Textbook</a:t>
            </a:r>
            <a:endParaRPr lang="en-US">
              <a:latin typeface="Cambria" panose="02040503050406030204" pitchFamily="18" charset="0"/>
              <a:ea typeface="Cambria" panose="02040503050406030204" pitchFamily="18" charset="0"/>
              <a:cs typeface="Cambria" panose="02040503050406030204" pitchFamily="18" charset="0"/>
            </a:endParaRPr>
          </a:p>
          <a:p>
            <a:r>
              <a:rPr lang="en-US">
                <a:solidFill>
                  <a:srgbClr val="000000"/>
                </a:solidFill>
                <a:latin typeface="Times New Roman" panose="02020603050405020304" pitchFamily="18" charset="0"/>
                <a:ea typeface="Times New Roman" panose="02020603050405020304" pitchFamily="18" charset="0"/>
                <a:cs typeface="Cambria" panose="02040503050406030204" pitchFamily="18" charset="0"/>
              </a:rPr>
              <a:t>There is no recommended textbook for this course. Recommended reading will be made by instructors as appropriate</a:t>
            </a:r>
            <a:endParaRPr lang="en-US">
              <a:latin typeface="Cambria" panose="02040503050406030204" pitchFamily="18" charset="0"/>
              <a:ea typeface="Cambria" panose="02040503050406030204" pitchFamily="18" charset="0"/>
              <a:cs typeface="Cambria" panose="02040503050406030204" pitchFamily="18" charset="0"/>
            </a:endParaRPr>
          </a:p>
          <a:p>
            <a:r>
              <a:rPr lang="en-US" sz="2000" b="1">
                <a:solidFill>
                  <a:srgbClr val="000000"/>
                </a:solidFill>
                <a:latin typeface="Times New Roman" panose="02020603050405020304" pitchFamily="18" charset="0"/>
                <a:ea typeface="Times New Roman" panose="02020603050405020304" pitchFamily="18" charset="0"/>
                <a:cs typeface="Cambria" panose="02040503050406030204" pitchFamily="18" charset="0"/>
              </a:rPr>
              <a:t> </a:t>
            </a:r>
            <a:endParaRPr lang="en-US">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70475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ATM 505</a:t>
            </a:r>
            <a:br>
              <a:rPr lang="en-US"/>
            </a:br>
            <a:r>
              <a:rPr lang="en-US"/>
              <a:t>Boundary Layer</a:t>
            </a:r>
          </a:p>
        </p:txBody>
      </p:sp>
      <p:sp>
        <p:nvSpPr>
          <p:cNvPr id="3" name="Subtitle 2"/>
          <p:cNvSpPr>
            <a:spLocks noGrp="1"/>
          </p:cNvSpPr>
          <p:nvPr>
            <p:ph type="subTitle" idx="1"/>
          </p:nvPr>
        </p:nvSpPr>
        <p:spPr/>
        <p:txBody>
          <a:bodyPr/>
          <a:lstStyle/>
          <a:p>
            <a:r>
              <a:rPr lang="en-US"/>
              <a:t>Jeff Freedman</a:t>
            </a:r>
          </a:p>
          <a:p>
            <a:r>
              <a:rPr lang="en-US"/>
              <a:t>ASRC</a:t>
            </a:r>
          </a:p>
          <a:p>
            <a:r>
              <a:rPr lang="en-US" err="1"/>
              <a:t>jfreedman@albany.edu</a:t>
            </a:r>
            <a:endParaRPr lang="en-US"/>
          </a:p>
        </p:txBody>
      </p:sp>
    </p:spTree>
    <p:extLst>
      <p:ext uri="{BB962C8B-B14F-4D97-AF65-F5344CB8AC3E}">
        <p14:creationId xmlns:p14="http://schemas.microsoft.com/office/powerpoint/2010/main" val="2870952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ourse Outline"/>
          <p:cNvSpPr txBox="1">
            <a:spLocks noGrp="1"/>
          </p:cNvSpPr>
          <p:nvPr>
            <p:ph type="body" idx="21"/>
          </p:nvPr>
        </p:nvSpPr>
        <p:spPr>
          <a:xfrm>
            <a:off x="503841" y="1282405"/>
            <a:ext cx="10985500" cy="46739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fontScale="92500" lnSpcReduction="10000"/>
          </a:bodyPr>
          <a:lstStyle/>
          <a:p>
            <a:r>
              <a:t>Course Outline</a:t>
            </a:r>
          </a:p>
        </p:txBody>
      </p:sp>
      <p:sp>
        <p:nvSpPr>
          <p:cNvPr id="152" name="Lecture 1: Introduction to the Atmospheric Boundary Layer (ABL)…"/>
          <p:cNvSpPr txBox="1">
            <a:spLocks noGrp="1"/>
          </p:cNvSpPr>
          <p:nvPr>
            <p:ph type="body" sz="half" idx="1"/>
          </p:nvPr>
        </p:nvSpPr>
        <p:spPr>
          <a:xfrm>
            <a:off x="7350348" y="1420176"/>
            <a:ext cx="4684890" cy="4128006"/>
          </a:xfrm>
          <a:prstGeom prst="rect">
            <a:avLst/>
          </a:prstGeom>
        </p:spPr>
        <p:txBody>
          <a:bodyPr>
            <a:normAutofit fontScale="55000" lnSpcReduction="20000"/>
          </a:bodyPr>
          <a:lstStyle/>
          <a:p>
            <a:pPr marL="0" indent="0" defTabSz="1024102">
              <a:spcBef>
                <a:spcPts val="1850"/>
              </a:spcBef>
              <a:buClr>
                <a:srgbClr val="000000"/>
              </a:buClr>
              <a:buNone/>
              <a:defRPr sz="4032"/>
            </a:pPr>
            <a:r>
              <a:t>Lecture 1: Introduction to the Atmospheric Boundary Layer (ABL)</a:t>
            </a:r>
          </a:p>
          <a:p>
            <a:pPr marL="0" indent="0" defTabSz="1024102">
              <a:spcBef>
                <a:spcPts val="1850"/>
              </a:spcBef>
              <a:buClr>
                <a:srgbClr val="000000"/>
              </a:buClr>
              <a:buNone/>
              <a:defRPr sz="4032"/>
            </a:pPr>
            <a:r>
              <a:t>Lecture 2: Turbulence—scales, measurements</a:t>
            </a:r>
          </a:p>
          <a:p>
            <a:pPr marL="0" indent="0" defTabSz="1024102">
              <a:spcBef>
                <a:spcPts val="1850"/>
              </a:spcBef>
              <a:buClr>
                <a:srgbClr val="000000"/>
              </a:buClr>
              <a:buNone/>
              <a:defRPr sz="4032"/>
            </a:pPr>
            <a:r>
              <a:t>Lecture 3: Stability—types, measurements, indices</a:t>
            </a:r>
          </a:p>
          <a:p>
            <a:pPr marL="0" indent="0" defTabSz="1024102">
              <a:spcBef>
                <a:spcPts val="1850"/>
              </a:spcBef>
              <a:buClr>
                <a:srgbClr val="000000"/>
              </a:buClr>
              <a:buNone/>
              <a:defRPr sz="4032"/>
            </a:pPr>
            <a:r>
              <a:t>Lecture 4: Surface Parameterizations—empirical relationships and measurements—surface fluxes</a:t>
            </a:r>
          </a:p>
          <a:p>
            <a:pPr marL="0" indent="0" defTabSz="1024102">
              <a:spcBef>
                <a:spcPts val="1850"/>
              </a:spcBef>
              <a:buClr>
                <a:srgbClr val="000000"/>
              </a:buClr>
              <a:buNone/>
              <a:defRPr sz="4032"/>
            </a:pPr>
            <a:r>
              <a:t>Lecture 5: Offshore (Marine) Boundary Layer [air-sea interactions]</a:t>
            </a:r>
          </a:p>
        </p:txBody>
      </p:sp>
      <p:sp>
        <p:nvSpPr>
          <p:cNvPr id="153" name="AATM 505—Boundary Layer Meteorology Module"/>
          <p:cNvSpPr txBox="1">
            <a:spLocks noGrp="1"/>
          </p:cNvSpPr>
          <p:nvPr>
            <p:ph type="title"/>
          </p:nvPr>
        </p:nvSpPr>
        <p:spPr>
          <a:xfrm>
            <a:off x="603250" y="305005"/>
            <a:ext cx="9402598" cy="716582"/>
          </a:xfrm>
          <a:prstGeom prst="rect">
            <a:avLst/>
          </a:prstGeom>
        </p:spPr>
        <p:txBody>
          <a:bodyPr>
            <a:normAutofit fontScale="90000"/>
          </a:bodyPr>
          <a:lstStyle>
            <a:lvl1pPr defTabSz="1511770">
              <a:defRPr sz="5270" spc="-105"/>
            </a:lvl1pPr>
          </a:lstStyle>
          <a:p>
            <a:r>
              <a:t>AATM 505—Boundary Layer Meteorology Module</a:t>
            </a:r>
          </a:p>
        </p:txBody>
      </p:sp>
      <p:pic>
        <p:nvPicPr>
          <p:cNvPr id="154" name="Hvamspic3-039.jpg" descr="Hvamspic3-039.jpg"/>
          <p:cNvPicPr>
            <a:picLocks/>
          </p:cNvPicPr>
          <p:nvPr/>
        </p:nvPicPr>
        <p:blipFill>
          <a:blip r:embed="rId2"/>
          <a:stretch>
            <a:fillRect/>
          </a:stretch>
        </p:blipFill>
        <p:spPr>
          <a:xfrm>
            <a:off x="5115722" y="3538232"/>
            <a:ext cx="1960557" cy="1901238"/>
          </a:xfrm>
          <a:prstGeom prst="rect">
            <a:avLst/>
          </a:prstGeom>
          <a:ln w="12700">
            <a:miter lim="400000"/>
          </a:ln>
        </p:spPr>
      </p:pic>
      <p:pic>
        <p:nvPicPr>
          <p:cNvPr id="155" name="Screen Shot 2021-01-31 at 12.01.55 PM.png" descr="Screen Shot 2021-01-31 at 12.01.55 PM.png"/>
          <p:cNvPicPr>
            <a:picLocks noChangeAspect="1"/>
          </p:cNvPicPr>
          <p:nvPr/>
        </p:nvPicPr>
        <p:blipFill>
          <a:blip r:embed="rId3"/>
          <a:stretch>
            <a:fillRect/>
          </a:stretch>
        </p:blipFill>
        <p:spPr>
          <a:xfrm>
            <a:off x="-21291" y="1642391"/>
            <a:ext cx="4699001" cy="2222501"/>
          </a:xfrm>
          <a:prstGeom prst="rect">
            <a:avLst/>
          </a:prstGeom>
          <a:ln w="12700">
            <a:miter lim="400000"/>
          </a:ln>
        </p:spPr>
      </p:pic>
      <p:pic>
        <p:nvPicPr>
          <p:cNvPr id="156" name="2-supercompute.png" descr="2-supercompute.png"/>
          <p:cNvPicPr>
            <a:picLocks noChangeAspect="1"/>
          </p:cNvPicPr>
          <p:nvPr/>
        </p:nvPicPr>
        <p:blipFill>
          <a:blip r:embed="rId4"/>
          <a:stretch>
            <a:fillRect/>
          </a:stretch>
        </p:blipFill>
        <p:spPr>
          <a:xfrm>
            <a:off x="4793405" y="1556398"/>
            <a:ext cx="2406373" cy="1901238"/>
          </a:xfrm>
          <a:prstGeom prst="rect">
            <a:avLst/>
          </a:prstGeom>
          <a:ln w="12700">
            <a:miter lim="400000"/>
          </a:ln>
        </p:spPr>
      </p:pic>
      <p:pic>
        <p:nvPicPr>
          <p:cNvPr id="157" name="Screen Shot 2021-01-31 at 12.10.06 PM.png" descr="Screen Shot 2021-01-31 at 12.10.06 PM.png"/>
          <p:cNvPicPr>
            <a:picLocks noChangeAspect="1"/>
          </p:cNvPicPr>
          <p:nvPr/>
        </p:nvPicPr>
        <p:blipFill>
          <a:blip r:embed="rId5"/>
          <a:stretch>
            <a:fillRect/>
          </a:stretch>
        </p:blipFill>
        <p:spPr>
          <a:xfrm>
            <a:off x="270671" y="4132069"/>
            <a:ext cx="3428824" cy="2741557"/>
          </a:xfrm>
          <a:prstGeom prst="rect">
            <a:avLst/>
          </a:prstGeom>
          <a:ln w="12700">
            <a:miter lim="400000"/>
          </a:ln>
        </p:spPr>
      </p:pic>
      <p:pic>
        <p:nvPicPr>
          <p:cNvPr id="158" name="Image" descr="Image"/>
          <p:cNvPicPr>
            <a:picLocks noChangeAspect="1"/>
          </p:cNvPicPr>
          <p:nvPr/>
        </p:nvPicPr>
        <p:blipFill>
          <a:blip r:embed="rId6"/>
          <a:stretch>
            <a:fillRect/>
          </a:stretch>
        </p:blipFill>
        <p:spPr>
          <a:xfrm>
            <a:off x="2814706" y="4007450"/>
            <a:ext cx="2150446" cy="2655801"/>
          </a:xfrm>
          <a:prstGeom prst="rect">
            <a:avLst/>
          </a:prstGeom>
          <a:ln w="12700">
            <a:miter lim="400000"/>
          </a:ln>
        </p:spPr>
      </p:pic>
    </p:spTree>
    <p:extLst>
      <p:ext uri="{BB962C8B-B14F-4D97-AF65-F5344CB8AC3E}">
        <p14:creationId xmlns:p14="http://schemas.microsoft.com/office/powerpoint/2010/main" val="19174478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2">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5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5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52">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5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52">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5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152">
                                            <p:txEl>
                                              <p:pRg st="3" end="3"/>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157"/>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152">
                                            <p:txEl>
                                              <p:pRg st="4" end="4"/>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iterate>
                                    <p:tmAbs val="0"/>
                                  </p:iterate>
                                  <p:childTnLst>
                                    <p:set>
                                      <p:cBhvr>
                                        <p:cTn id="36" fill="hold"/>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bldLvl="5" animBg="1" advAuto="0"/>
      <p:bldP spid="154" grpId="0" animBg="1" advAuto="0"/>
      <p:bldP spid="155" grpId="0" animBg="1" advAuto="0"/>
      <p:bldP spid="156" grpId="0" animBg="1" advAuto="0"/>
      <p:bldP spid="157" grpId="0" animBg="1" advAuto="0"/>
      <p:bldP spid="15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Introduction to the ABL"/>
          <p:cNvSpPr txBox="1">
            <a:spLocks noGrp="1"/>
          </p:cNvSpPr>
          <p:nvPr>
            <p:ph type="body" idx="21"/>
          </p:nvPr>
        </p:nvSpPr>
        <p:spPr>
          <a:xfrm>
            <a:off x="603250" y="1370732"/>
            <a:ext cx="10985500" cy="46739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normAutofit fontScale="92500" lnSpcReduction="10000"/>
          </a:bodyPr>
          <a:lstStyle/>
          <a:p>
            <a:r>
              <a:t>Introduction to the ABL</a:t>
            </a:r>
          </a:p>
        </p:txBody>
      </p:sp>
      <p:sp>
        <p:nvSpPr>
          <p:cNvPr id="161" name="AATM 505—Boundary Layer Meteorology Module"/>
          <p:cNvSpPr txBox="1">
            <a:spLocks noGrp="1"/>
          </p:cNvSpPr>
          <p:nvPr>
            <p:ph type="title"/>
          </p:nvPr>
        </p:nvSpPr>
        <p:spPr>
          <a:xfrm>
            <a:off x="603250" y="454305"/>
            <a:ext cx="7704298" cy="716582"/>
          </a:xfrm>
          <a:prstGeom prst="rect">
            <a:avLst/>
          </a:prstGeom>
        </p:spPr>
        <p:txBody>
          <a:bodyPr anchor="ctr">
            <a:normAutofit fontScale="90000"/>
          </a:bodyPr>
          <a:lstStyle>
            <a:lvl1pPr defTabSz="1511770">
              <a:defRPr sz="5270" spc="-105"/>
            </a:lvl1pPr>
          </a:lstStyle>
          <a:p>
            <a:r>
              <a:t>AATM 505—Boundary Layer Meteorology Module</a:t>
            </a:r>
          </a:p>
        </p:txBody>
      </p:sp>
      <p:grpSp>
        <p:nvGrpSpPr>
          <p:cNvPr id="164" name="Group"/>
          <p:cNvGrpSpPr/>
          <p:nvPr/>
        </p:nvGrpSpPr>
        <p:grpSpPr>
          <a:xfrm>
            <a:off x="0" y="1838122"/>
            <a:ext cx="7317059" cy="3713330"/>
            <a:chOff x="0" y="0"/>
            <a:chExt cx="14634117" cy="7426659"/>
          </a:xfrm>
        </p:grpSpPr>
        <p:pic>
          <p:nvPicPr>
            <p:cNvPr id="162" name="Screen Shot 2021-01-31 at 12.01.55 PM.png" descr="Screen Shot 2021-01-31 at 12.01.55 PM.png"/>
            <p:cNvPicPr>
              <a:picLocks noChangeAspect="1"/>
            </p:cNvPicPr>
            <p:nvPr/>
          </p:nvPicPr>
          <p:blipFill>
            <a:blip r:embed="rId2"/>
            <a:stretch>
              <a:fillRect/>
            </a:stretch>
          </p:blipFill>
          <p:spPr>
            <a:xfrm>
              <a:off x="0" y="0"/>
              <a:ext cx="14634117" cy="6921542"/>
            </a:xfrm>
            <a:prstGeom prst="rect">
              <a:avLst/>
            </a:prstGeom>
            <a:ln w="12700" cap="flat">
              <a:noFill/>
              <a:miter lim="400000"/>
            </a:ln>
            <a:effectLst/>
          </p:spPr>
        </p:pic>
        <p:sp>
          <p:nvSpPr>
            <p:cNvPr id="163" name="Figure from Still (1988) Chapter 1"/>
            <p:cNvSpPr txBox="1"/>
            <p:nvPr/>
          </p:nvSpPr>
          <p:spPr>
            <a:xfrm>
              <a:off x="4505414" y="6877791"/>
              <a:ext cx="5979618" cy="54886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ctr">
              <a:spAutoFit/>
            </a:bodyPr>
            <a:lstStyle>
              <a:lvl1pPr algn="l">
                <a:defRPr sz="2900">
                  <a:solidFill>
                    <a:srgbClr val="000000"/>
                  </a:solidFill>
                </a:defRPr>
              </a:lvl1pPr>
            </a:lstStyle>
            <a:p>
              <a:r>
                <a:rPr sz="1450"/>
                <a:t>Figure from Still (1988) Chapter 1</a:t>
              </a:r>
            </a:p>
          </p:txBody>
        </p:sp>
      </p:grpSp>
      <p:sp>
        <p:nvSpPr>
          <p:cNvPr id="165" name="Definition of ABL…"/>
          <p:cNvSpPr txBox="1">
            <a:spLocks noGrp="1"/>
          </p:cNvSpPr>
          <p:nvPr>
            <p:ph type="body" sz="half" idx="1"/>
          </p:nvPr>
        </p:nvSpPr>
        <p:spPr>
          <a:xfrm>
            <a:off x="7155758" y="1629149"/>
            <a:ext cx="4684890" cy="4128006"/>
          </a:xfrm>
          <a:prstGeom prst="rect">
            <a:avLst/>
          </a:prstGeom>
        </p:spPr>
        <p:txBody>
          <a:bodyPr/>
          <a:lstStyle/>
          <a:p>
            <a:pPr marL="0" indent="304800">
              <a:buClr>
                <a:srgbClr val="000000"/>
              </a:buClr>
              <a:buNone/>
            </a:pPr>
            <a:r>
              <a:t>Definition of ABL </a:t>
            </a:r>
          </a:p>
          <a:p>
            <a:pPr marL="0" indent="304800">
              <a:buClr>
                <a:srgbClr val="000000"/>
              </a:buClr>
              <a:buNone/>
            </a:pPr>
            <a:r>
              <a:t>Coupling between ABL and surface</a:t>
            </a:r>
          </a:p>
          <a:p>
            <a:pPr marL="0" indent="304800">
              <a:buClr>
                <a:srgbClr val="000000"/>
              </a:buClr>
              <a:buNone/>
            </a:pPr>
            <a:r>
              <a:t>Approach to understanding ABL</a:t>
            </a:r>
          </a:p>
          <a:p>
            <a:pPr marL="0" indent="304800">
              <a:buClr>
                <a:srgbClr val="000000"/>
              </a:buClr>
              <a:buNone/>
            </a:pPr>
            <a:r>
              <a:t>Observing the ABL</a:t>
            </a:r>
          </a:p>
          <a:p>
            <a:pPr marL="0" indent="304800">
              <a:buClr>
                <a:srgbClr val="000000"/>
              </a:buClr>
              <a:buNone/>
            </a:pPr>
            <a:r>
              <a:t>Introduction to the New York </a:t>
            </a:r>
            <a:r>
              <a:rPr lang="en-US"/>
              <a:t>	</a:t>
            </a:r>
            <a:r>
              <a:t>State </a:t>
            </a:r>
            <a:r>
              <a:rPr err="1"/>
              <a:t>Mesonet</a:t>
            </a:r>
            <a:endParaRPr/>
          </a:p>
        </p:txBody>
      </p:sp>
    </p:spTree>
    <p:extLst>
      <p:ext uri="{BB962C8B-B14F-4D97-AF65-F5344CB8AC3E}">
        <p14:creationId xmlns:p14="http://schemas.microsoft.com/office/powerpoint/2010/main" val="2920737441"/>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10BCB73AEF6C640A308E0781F8CEF83" ma:contentTypeVersion="15" ma:contentTypeDescription="Create a new document." ma:contentTypeScope="" ma:versionID="a9d2c23c241297cc89c74700b29ef958">
  <xsd:schema xmlns:xsd="http://www.w3.org/2001/XMLSchema" xmlns:xs="http://www.w3.org/2001/XMLSchema" xmlns:p="http://schemas.microsoft.com/office/2006/metadata/properties" xmlns:ns3="bbf90af2-b6cc-40cb-be5d-6777344b0622" xmlns:ns4="67fda970-948e-4d45-bc8f-ca454f5dea94" targetNamespace="http://schemas.microsoft.com/office/2006/metadata/properties" ma:root="true" ma:fieldsID="b4b8e404a05ff1c834c872c54954d103" ns3:_="" ns4:_="">
    <xsd:import namespace="bbf90af2-b6cc-40cb-be5d-6777344b0622"/>
    <xsd:import namespace="67fda970-948e-4d45-bc8f-ca454f5dea94"/>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f90af2-b6cc-40cb-be5d-6777344b062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7fda970-948e-4d45-bc8f-ca454f5dea94"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DF8512-D18B-4B51-9F8F-D8594F8106D4}">
  <ds:schemaRefs>
    <ds:schemaRef ds:uri="http://schemas.microsoft.com/sharepoint/v3/contenttype/forms"/>
  </ds:schemaRefs>
</ds:datastoreItem>
</file>

<file path=customXml/itemProps2.xml><?xml version="1.0" encoding="utf-8"?>
<ds:datastoreItem xmlns:ds="http://schemas.openxmlformats.org/officeDocument/2006/customXml" ds:itemID="{EF6689D0-ED60-4A23-BC7A-4C3BA63709DB}">
  <ds:schemaRefs>
    <ds:schemaRef ds:uri="67fda970-948e-4d45-bc8f-ca454f5dea94"/>
    <ds:schemaRef ds:uri="bbf90af2-b6cc-40cb-be5d-6777344b06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A2AA53-0C9D-4BD9-801E-A5AD9EDCD71C}">
  <ds:schemaRefs>
    <ds:schemaRef ds:uri="67fda970-948e-4d45-bc8f-ca454f5dea94"/>
    <ds:schemaRef ds:uri="bbf90af2-b6cc-40cb-be5d-6777344b06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10</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ATM 505 Boundary Layer</vt:lpstr>
      <vt:lpstr>AATM 505—Boundary Layer Meteorology Module</vt:lpstr>
      <vt:lpstr>AATM 505—Boundary Layer Meteorology Module</vt:lpstr>
      <vt:lpstr>AATM 505—Boundary Layer Meteorology Module</vt:lpstr>
      <vt:lpstr>AATM 505—Boundary Layer Meteorology Module</vt:lpstr>
      <vt:lpstr>AATM 505—Boundary Layer Meteorology Module</vt:lpstr>
      <vt:lpstr>AATM 505—Boundary Layer Meteorology Module</vt:lpstr>
      <vt:lpstr>ATM 505 Atmospheric Chemistry</vt:lpstr>
      <vt:lpstr>Atmospheric Chemistry</vt:lpstr>
      <vt:lpstr>Examples of the Impact of Chemistry</vt:lpstr>
      <vt:lpstr>Unit Outline</vt:lpstr>
      <vt:lpstr>ATM 505 Atmospheric Aerosols</vt:lpstr>
      <vt:lpstr>Importance of Atmospheric Aerosols</vt:lpstr>
      <vt:lpstr>Importance of Atmospheric Aerosols</vt:lpstr>
      <vt:lpstr>PowerPoint Presentation</vt:lpstr>
      <vt:lpstr>Unit Outline</vt:lpstr>
      <vt:lpstr>ATM 505 Cloud Microphysics</vt:lpstr>
      <vt:lpstr>PowerPoint Presentation</vt:lpstr>
      <vt:lpstr>Lecture 1: Overview of Cloud Microphysics </vt:lpstr>
      <vt:lpstr>Lecture 2: Cloud Droplet Formation (Nucleation) and Condensational Growth</vt:lpstr>
      <vt:lpstr>Lecture 3: Cloud Supersaturation and Warm Rain Process (Collision-Coalescence)   </vt:lpstr>
      <vt:lpstr>Lecture 4: Overview of Cold Cloud Processes &amp; Ice Nucleation Modes   </vt:lpstr>
      <vt:lpstr>Lecture 5: Vapor Diffusional Growth and Ice Crystal Habit Effects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Delio, Vincent J</dc:creator>
  <cp:revision>5</cp:revision>
  <dcterms:created xsi:type="dcterms:W3CDTF">2020-03-03T16:34:52Z</dcterms:created>
  <dcterms:modified xsi:type="dcterms:W3CDTF">2023-01-18T19:46:35Z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0x010100610BCB73AEF6C640A308E0781F8CEF83</vt:lpwstr>
  </property>
</Properties>
</file>